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113"/>
  </p:notesMasterIdLst>
  <p:sldIdLst>
    <p:sldId id="257" r:id="rId2"/>
    <p:sldId id="258" r:id="rId3"/>
    <p:sldId id="368" r:id="rId4"/>
    <p:sldId id="260" r:id="rId5"/>
    <p:sldId id="261" r:id="rId6"/>
    <p:sldId id="262" r:id="rId7"/>
    <p:sldId id="263" r:id="rId8"/>
    <p:sldId id="264" r:id="rId9"/>
    <p:sldId id="265" r:id="rId10"/>
    <p:sldId id="266" r:id="rId11"/>
    <p:sldId id="366" r:id="rId12"/>
    <p:sldId id="367"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5" r:id="rId111"/>
    <p:sldId id="364" r:id="rId112"/>
  </p:sldIdLst>
  <p:sldSz cx="9906000" cy="6858000" type="A4"/>
  <p:notesSz cx="6858000" cy="9144000"/>
  <p:embeddedFontLst>
    <p:embeddedFont>
      <p:font typeface="Calibri Light" panose="020F0302020204030204" pitchFamily="34" charset="0"/>
      <p:regular r:id="rId114"/>
      <p:italic r:id="rId115"/>
    </p:embeddedFont>
    <p:embeddedFont>
      <p:font typeface="SamsungOne 400" panose="020B0503030303020204" pitchFamily="34" charset="0"/>
      <p:regular r:id="rId116"/>
    </p:embeddedFont>
    <p:embeddedFont>
      <p:font typeface="맑은 고딕" panose="020B0503020000020004" pitchFamily="50" charset="-127"/>
      <p:regular r:id="rId117"/>
      <p:bold r:id="rId118"/>
    </p:embeddedFont>
    <p:embeddedFont>
      <p:font typeface="SamsungOne 400C" panose="020B0506030303020204" pitchFamily="34" charset="0"/>
      <p:regular r:id="rId119"/>
    </p:embeddedFont>
    <p:embeddedFont>
      <p:font typeface="Calibri" panose="020F0502020204030204" pitchFamily="34" charset="0"/>
      <p:regular r:id="rId120"/>
      <p:bold r:id="rId121"/>
      <p:italic r:id="rId122"/>
      <p:boldItalic r:id="rId123"/>
    </p:embeddedFont>
    <p:embeddedFont>
      <p:font typeface="SamsungOne 300" panose="020B0303030303020204" pitchFamily="34" charset="0"/>
      <p:regular r:id="rId124"/>
    </p:embeddedFont>
    <p:embeddedFont>
      <p:font typeface="Helvetica" panose="020B0604020202020204" pitchFamily="34" charset="0"/>
      <p:regular r:id="rId125"/>
      <p:bold r:id="rId126"/>
      <p:italic r:id="rId127"/>
      <p:boldItalic r:id="rId128"/>
    </p:embeddedFont>
    <p:embeddedFont>
      <p:font typeface="Samsung Sharp Sans Bold" pitchFamily="2" charset="0"/>
      <p:bold r:id="rId129"/>
    </p:embeddedFont>
    <p:embeddedFont>
      <p:font typeface="SamsungOne 700" panose="020B0803030303020204" pitchFamily="34" charset="0"/>
      <p:bold r:id="rId130"/>
    </p:embeddedFont>
    <p:embeddedFont>
      <p:font typeface="Samsung Sharp Sans" pitchFamily="2" charset="0"/>
      <p:bold r:id="rId131"/>
    </p:embeddedFont>
    <p:embeddedFont>
      <p:font typeface="Samsung Sharp Sans Regular" pitchFamily="2" charset="0"/>
      <p:bold r:id="rId132"/>
    </p:embeddedFont>
    <p:embeddedFont>
      <p:font typeface="Samsung Sharp Sans Medium" pitchFamily="2" charset="0"/>
      <p:bold r:id="rId133"/>
    </p:embeddedFont>
    <p:embeddedFont>
      <p:font typeface="SamsungOne-700" panose="020B0803030303020204" pitchFamily="34" charset="0"/>
      <p:bold r:id="rId134"/>
    </p:embeddedFont>
    <p:embeddedFont>
      <p:font typeface="Arial Unicode MS" panose="020B0604020202020204" pitchFamily="50" charset="-127"/>
      <p:regular r:id="rId1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F2B578-E55D-4281-8F9C-E5DB7E83AC84}">
          <p14:sldIdLst>
            <p14:sldId id="257"/>
            <p14:sldId id="258"/>
            <p14:sldId id="368"/>
          </p14:sldIdLst>
        </p14:section>
        <p14:section name="Unit 1" id="{6F61411C-65BD-47EC-B09A-2D101DF05BDC}">
          <p14:sldIdLst>
            <p14:sldId id="260"/>
            <p14:sldId id="261"/>
            <p14:sldId id="262"/>
            <p14:sldId id="263"/>
            <p14:sldId id="264"/>
            <p14:sldId id="265"/>
            <p14:sldId id="266"/>
            <p14:sldId id="366"/>
            <p14:sldId id="367"/>
            <p14:sldId id="267"/>
            <p14:sldId id="268"/>
            <p14:sldId id="269"/>
            <p14:sldId id="270"/>
            <p14:sldId id="271"/>
          </p14:sldIdLst>
        </p14:section>
        <p14:section name="Unit 2" id="{92F29A91-481A-4912-9D2A-4268C0CBA3D2}">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Lst>
        </p14:section>
        <p14:section name="Unit 3" id="{7C08994C-910E-474F-A5B1-A5B09D84A366}">
          <p14:sldIdLst>
            <p14:sldId id="301"/>
            <p14:sldId id="302"/>
            <p14:sldId id="303"/>
            <p14:sldId id="304"/>
            <p14:sldId id="305"/>
            <p14:sldId id="306"/>
            <p14:sldId id="307"/>
            <p14:sldId id="308"/>
            <p14:sldId id="309"/>
            <p14:sldId id="310"/>
            <p14:sldId id="311"/>
            <p14:sldId id="312"/>
            <p14:sldId id="313"/>
          </p14:sldIdLst>
        </p14:section>
        <p14:section name="Unit 4" id="{016421FC-95A2-44A0-AD83-127F9C552772}">
          <p14:sldIdLst>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5"/>
            <p14:sldId id="3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404040"/>
    <a:srgbClr val="206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90660" autoAdjust="0"/>
  </p:normalViewPr>
  <p:slideViewPr>
    <p:cSldViewPr snapToGrid="0">
      <p:cViewPr varScale="1">
        <p:scale>
          <a:sx n="72" d="100"/>
          <a:sy n="72" d="100"/>
        </p:scale>
        <p:origin x="1571"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20.fntdata"/><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0.fntdata"/><Relationship Id="rId128"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font" Target="fonts/font5.fntdata"/><Relationship Id="rId134" Type="http://schemas.openxmlformats.org/officeDocument/2006/relationships/font" Target="fonts/font21.fntdata"/><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font" Target="fonts/font3.fntdata"/><Relationship Id="rId124" Type="http://schemas.openxmlformats.org/officeDocument/2006/relationships/font" Target="fonts/font11.fntdata"/><Relationship Id="rId129" Type="http://schemas.openxmlformats.org/officeDocument/2006/relationships/font" Target="fonts/font16.fntdata"/><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1.fntdata"/><Relationship Id="rId119" Type="http://schemas.openxmlformats.org/officeDocument/2006/relationships/font" Target="fonts/font6.fntdata"/><Relationship Id="rId12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9.fntdata"/><Relationship Id="rId130" Type="http://schemas.openxmlformats.org/officeDocument/2006/relationships/font" Target="fonts/font17.fntdata"/><Relationship Id="rId13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7.fntdata"/><Relationship Id="rId125"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2.fntdata"/><Relationship Id="rId131" Type="http://schemas.openxmlformats.org/officeDocument/2006/relationships/font" Target="fonts/font18.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0504B-E500-4901-934A-2E140B931316}" type="datetimeFigureOut">
              <a:rPr lang="ko-KR" altLang="en-US" smtClean="0"/>
              <a:t>2023-10-23</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D1D40-184E-4DD6-A23F-A48F1CAA1382}" type="slidenum">
              <a:rPr lang="ko-KR" altLang="en-US" smtClean="0"/>
              <a:t>‹#›</a:t>
            </a:fld>
            <a:endParaRPr lang="ko-KR" altLang="en-US"/>
          </a:p>
        </p:txBody>
      </p:sp>
    </p:spTree>
    <p:extLst>
      <p:ext uri="{BB962C8B-B14F-4D97-AF65-F5344CB8AC3E}">
        <p14:creationId xmlns:p14="http://schemas.microsoft.com/office/powerpoint/2010/main" val="209511600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smartthings.developer.samsung.com/blog/en-us/2019/02/13/Using-Developer-Mode-in-the-SmartThings-App"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233930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[Instructor Guide]</a:t>
            </a:r>
          </a:p>
          <a:p>
            <a:r>
              <a:rPr lang="en-US" altLang="ko-KR" dirty="0"/>
              <a:t>This example is to show how old Galaxy can be transformed easily to </a:t>
            </a:r>
            <a:r>
              <a:rPr lang="en-US" altLang="ko-KR" dirty="0" err="1"/>
              <a:t>IoT</a:t>
            </a:r>
            <a:r>
              <a:rPr lang="en-US" altLang="ko-KR" baseline="0" dirty="0"/>
              <a:t> thing devices (i.e. Light sensor, Sound sensor, Camera and Flashlight). By familiar Android app installation experience, students can practice general </a:t>
            </a:r>
            <a:r>
              <a:rPr lang="en-US" altLang="ko-KR" baseline="0" dirty="0" err="1"/>
              <a:t>IoT</a:t>
            </a:r>
            <a:r>
              <a:rPr lang="en-US" altLang="ko-KR" baseline="0" dirty="0"/>
              <a:t> control/event flow and routine together.</a:t>
            </a:r>
            <a:endParaRPr lang="en-US" altLang="ko-KR" dirty="0"/>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This process is basic course without</a:t>
            </a:r>
            <a:r>
              <a:rPr lang="en-US" altLang="ko-KR" baseline="0" dirty="0"/>
              <a:t> any programming requirements. So students can learn concept/definition/architecture of </a:t>
            </a:r>
            <a:r>
              <a:rPr lang="en-US" altLang="ko-KR" baseline="0" dirty="0" err="1"/>
              <a:t>IoT</a:t>
            </a:r>
            <a:r>
              <a:rPr lang="en-US" altLang="ko-KR" baseline="0" dirty="0"/>
              <a:t> thing infra based on Galaxy Upcycling and SmartThings Platform. After the process is completed, students can check 4 operations with commercial </a:t>
            </a:r>
            <a:r>
              <a:rPr lang="en-US" altLang="ko-KR" baseline="0" dirty="0" err="1"/>
              <a:t>IoT</a:t>
            </a:r>
            <a:r>
              <a:rPr lang="en-US" altLang="ko-KR" baseline="0" dirty="0"/>
              <a:t> environment.</a:t>
            </a:r>
          </a:p>
          <a:p>
            <a:pPr marL="171450" indent="-171450">
              <a:buFontTx/>
              <a:buChar char="-"/>
            </a:pPr>
            <a:r>
              <a:rPr lang="en-US" altLang="ko-KR" baseline="0" dirty="0"/>
              <a:t>Light sensor to detect brightness (7 level – Night, Twilight, Low indoor lighting, Moderate indoor lighting, Office lighting, Cloudy day, Daylight)</a:t>
            </a:r>
          </a:p>
          <a:p>
            <a:pPr marL="171450" indent="-171450">
              <a:buFontTx/>
              <a:buChar char="-"/>
            </a:pPr>
            <a:r>
              <a:rPr lang="en-US" altLang="ko-KR" baseline="0" dirty="0"/>
              <a:t>Sound sensor to detect sound source (Baby crying, Dog barking, Cat meowing, Glass breaking, Knock on door, Siren, Finger snapping, Snoring)</a:t>
            </a:r>
          </a:p>
          <a:p>
            <a:pPr marL="171450" indent="-171450">
              <a:buFontTx/>
              <a:buChar char="-"/>
            </a:pPr>
            <a:r>
              <a:rPr lang="en-US" altLang="ko-KR" baseline="0" dirty="0"/>
              <a:t>Camera to detect video (auto recording via motion and sound)</a:t>
            </a:r>
          </a:p>
          <a:p>
            <a:pPr marL="171450" indent="-171450">
              <a:buFontTx/>
              <a:buChar char="-"/>
            </a:pPr>
            <a:r>
              <a:rPr lang="en-US" altLang="ko-KR" baseline="0" dirty="0"/>
              <a:t>Flashlight to brighten place (on/off by routine)</a:t>
            </a:r>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413278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 switch_example source, default pin map value is 12 to control LED.</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Button pin map is changed to 13 for</a:t>
            </a:r>
            <a:r>
              <a:rPr lang="en-US" altLang="ko-KR" b="0" baseline="0" dirty="0"/>
              <a:t> reference breadboard circuit wiring.</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Students can change pin map value if they want to use</a:t>
            </a:r>
            <a:r>
              <a:rPr lang="en-US" altLang="ko-KR" b="0" baseline="0" dirty="0"/>
              <a:t> </a:t>
            </a:r>
            <a:r>
              <a:rPr lang="en-US" altLang="ko-KR" b="0" dirty="0"/>
              <a:t>their own circuit</a:t>
            </a:r>
            <a:r>
              <a:rPr lang="en-US" altLang="ko-KR" b="0" baseline="0" dirty="0"/>
              <a:t> wiring.</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Now everything is over. You can see the LED flicker when you switch on / off the card.</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816284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To follow default pin map value of switch_example source code, GPIO</a:t>
            </a:r>
            <a:r>
              <a:rPr lang="en-US" altLang="ko-KR" b="0" baseline="0" dirty="0"/>
              <a:t> 12 is wired with LED.</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Button pin map is changed to 13 for</a:t>
            </a:r>
            <a:r>
              <a:rPr lang="en-US" altLang="ko-KR" b="0" baseline="0" dirty="0"/>
              <a:t> reference breadboard circuit wiring</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Now everything is over. You can see the LED flicker when you switch on / off the card.</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9602080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Now everything is over. You can see the LED flicker when you switch on / off the card.</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108</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9539109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3480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t>[Instructor Guide]</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The architecture is a common process required to work in a typical commercial IOT cloud. This advance course allows students to understand the overall structure of a commercial Home </a:t>
            </a:r>
            <a:r>
              <a:rPr lang="en-US" altLang="ko-KR" dirty="0" err="1"/>
              <a:t>IoT</a:t>
            </a:r>
            <a:r>
              <a:rPr lang="en-US" altLang="ko-KR" dirty="0"/>
              <a:t> cloud and to experience the protocols like MQTT required by the </a:t>
            </a:r>
            <a:r>
              <a:rPr lang="en-US" altLang="ko-KR" dirty="0" err="1"/>
              <a:t>IoT</a:t>
            </a:r>
            <a:r>
              <a:rPr lang="en-US" altLang="ko-KR" dirty="0"/>
              <a:t>.</a:t>
            </a:r>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The overall architectural configuration for connecting LEDs connected to MCU to SmartThings is shown above. MCU's GPIO is controlled by STDK firmware. The state of the LED is registered and managed as an </a:t>
            </a:r>
            <a:r>
              <a:rPr lang="en-US" altLang="ko-KR" dirty="0" err="1"/>
              <a:t>IoT</a:t>
            </a:r>
            <a:r>
              <a:rPr lang="en-US" altLang="ko-KR" dirty="0"/>
              <a:t> device in SmartThings Cloud and SmartThings App.</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073484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t>[Instructor Guide]</a:t>
            </a:r>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Since various components are connected to each other, we will divide the practices into 4 areas as above and connect each result for the final operation.</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0090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In this lesson, we will take a quick look at Galaxy Upcycle</a:t>
            </a:r>
            <a:r>
              <a:rPr lang="en-US" altLang="ko-KR" baseline="0" dirty="0"/>
              <a:t> app</a:t>
            </a:r>
            <a:r>
              <a:rPr lang="en-US" altLang="ko-KR" dirty="0"/>
              <a:t> and control </a:t>
            </a:r>
            <a:r>
              <a:rPr lang="en-US" altLang="ko-KR" dirty="0" err="1"/>
              <a:t>IoT</a:t>
            </a:r>
            <a:r>
              <a:rPr lang="en-US" altLang="ko-KR" dirty="0"/>
              <a:t> things</a:t>
            </a:r>
            <a:r>
              <a:rPr lang="en-US" altLang="ko-KR" baseline="0" dirty="0"/>
              <a:t> </a:t>
            </a:r>
            <a:r>
              <a:rPr lang="en-US" altLang="ko-KR" dirty="0"/>
              <a:t>on old Galaxy.</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18</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29748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Galaxy Upcycle menu is only shown</a:t>
            </a:r>
            <a:r>
              <a:rPr lang="en-US" altLang="ko-KR" b="0" baseline="0" dirty="0"/>
              <a:t> to South Korea, USA and UK (i.e. Based on country of Samsung Account). So if your country is not matched with the condition, students can install Galaxy Upcycle app via QR code image in p.18.</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1973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Please read installation step carefully.</a:t>
            </a:r>
          </a:p>
          <a:p>
            <a:pPr marL="228600" marR="0" lvl="0" indent="-228600" algn="l" defTabSz="914400" rtl="0" eaLnBrk="0" fontAlgn="base" latinLnBrk="1" hangingPunct="0">
              <a:lnSpc>
                <a:spcPct val="100000"/>
              </a:lnSpc>
              <a:spcBef>
                <a:spcPct val="30000"/>
              </a:spcBef>
              <a:spcAft>
                <a:spcPct val="0"/>
              </a:spcAft>
              <a:buClrTx/>
              <a:buSzTx/>
              <a:buFontTx/>
              <a:buAutoNum type="arabicPeriod"/>
              <a:tabLst/>
              <a:defRPr/>
            </a:pPr>
            <a:r>
              <a:rPr lang="en-US" altLang="ko-KR" b="0" baseline="0" dirty="0"/>
              <a:t>In using phone, show QR image to download.</a:t>
            </a:r>
          </a:p>
          <a:p>
            <a:pPr marL="228600" marR="0" lvl="0" indent="-228600" algn="l" defTabSz="914400" rtl="0" eaLnBrk="0" fontAlgn="base" latinLnBrk="1" hangingPunct="0">
              <a:lnSpc>
                <a:spcPct val="100000"/>
              </a:lnSpc>
              <a:spcBef>
                <a:spcPct val="30000"/>
              </a:spcBef>
              <a:spcAft>
                <a:spcPct val="0"/>
              </a:spcAft>
              <a:buClrTx/>
              <a:buSzTx/>
              <a:buFontTx/>
              <a:buAutoNum type="arabicPeriod"/>
              <a:tabLst/>
              <a:defRPr/>
            </a:pPr>
            <a:r>
              <a:rPr lang="en-US" altLang="ko-KR" b="0" baseline="0" dirty="0"/>
              <a:t>In old phone, scan the QR image via camera app and tab popup </a:t>
            </a:r>
            <a:r>
              <a:rPr lang="en-US" altLang="ko-KR" b="0" baseline="0" dirty="0" err="1"/>
              <a:t>url</a:t>
            </a:r>
            <a:r>
              <a:rPr lang="en-US" altLang="ko-KR" b="0" baseline="0" dirty="0"/>
              <a:t>.</a:t>
            </a:r>
          </a:p>
          <a:p>
            <a:pPr marL="228600" marR="0" lvl="0" indent="-228600" algn="l" defTabSz="914400" rtl="0" eaLnBrk="0" fontAlgn="base" latinLnBrk="1" hangingPunct="0">
              <a:lnSpc>
                <a:spcPct val="100000"/>
              </a:lnSpc>
              <a:spcBef>
                <a:spcPct val="30000"/>
              </a:spcBef>
              <a:spcAft>
                <a:spcPct val="0"/>
              </a:spcAft>
              <a:buClrTx/>
              <a:buSzTx/>
              <a:buFontTx/>
              <a:buAutoNum type="arabicPeriod"/>
              <a:tabLst/>
              <a:defRPr/>
            </a:pPr>
            <a:r>
              <a:rPr lang="en-US" altLang="ko-KR" b="0" baseline="0" dirty="0"/>
              <a:t>In old phone jump to Galaxy Store and install Galaxy Upcycle app.</a:t>
            </a:r>
            <a:r>
              <a:rPr lang="en-US" altLang="ko-KR" b="0" dirty="0"/>
              <a:t>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5826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Please read installation step carefully.</a:t>
            </a:r>
          </a:p>
          <a:p>
            <a:pPr marL="228600" marR="0" lvl="0" indent="-228600" algn="l" defTabSz="914400" rtl="0" eaLnBrk="0" fontAlgn="base" latinLnBrk="1" hangingPunct="0">
              <a:lnSpc>
                <a:spcPct val="100000"/>
              </a:lnSpc>
              <a:spcBef>
                <a:spcPct val="30000"/>
              </a:spcBef>
              <a:spcAft>
                <a:spcPct val="0"/>
              </a:spcAft>
              <a:buClrTx/>
              <a:buSzTx/>
              <a:buFontTx/>
              <a:buAutoNum type="arabicPeriod"/>
              <a:tabLst/>
              <a:defRPr/>
            </a:pPr>
            <a:r>
              <a:rPr lang="en-US" altLang="ko-KR" b="0" baseline="0" dirty="0"/>
              <a:t>In using phone, show QR image to download.</a:t>
            </a:r>
          </a:p>
          <a:p>
            <a:pPr marL="228600" marR="0" lvl="0" indent="-228600" algn="l" defTabSz="914400" rtl="0" eaLnBrk="0" fontAlgn="base" latinLnBrk="1" hangingPunct="0">
              <a:lnSpc>
                <a:spcPct val="100000"/>
              </a:lnSpc>
              <a:spcBef>
                <a:spcPct val="30000"/>
              </a:spcBef>
              <a:spcAft>
                <a:spcPct val="0"/>
              </a:spcAft>
              <a:buClrTx/>
              <a:buSzTx/>
              <a:buFontTx/>
              <a:buAutoNum type="arabicPeriod"/>
              <a:tabLst/>
              <a:defRPr/>
            </a:pPr>
            <a:r>
              <a:rPr lang="en-US" altLang="ko-KR" b="0" baseline="0" dirty="0"/>
              <a:t>In old phone, scan the QR image via camera app and tab popup </a:t>
            </a:r>
            <a:r>
              <a:rPr lang="en-US" altLang="ko-KR" b="0" baseline="0" dirty="0" err="1"/>
              <a:t>url</a:t>
            </a:r>
            <a:r>
              <a:rPr lang="en-US" altLang="ko-KR" b="0" baseline="0" dirty="0"/>
              <a:t>.</a:t>
            </a:r>
          </a:p>
          <a:p>
            <a:pPr marL="228600" marR="0" lvl="0" indent="-228600" algn="l" defTabSz="914400" rtl="0" eaLnBrk="0" fontAlgn="base" latinLnBrk="1" hangingPunct="0">
              <a:lnSpc>
                <a:spcPct val="100000"/>
              </a:lnSpc>
              <a:spcBef>
                <a:spcPct val="30000"/>
              </a:spcBef>
              <a:spcAft>
                <a:spcPct val="0"/>
              </a:spcAft>
              <a:buClrTx/>
              <a:buSzTx/>
              <a:buFontTx/>
              <a:buAutoNum type="arabicPeriod"/>
              <a:tabLst/>
              <a:defRPr/>
            </a:pPr>
            <a:r>
              <a:rPr lang="en-US" altLang="ko-KR" b="0" baseline="0" dirty="0"/>
              <a:t>In old phone jump to Galaxy Store and install Galaxy Upcycle app.</a:t>
            </a:r>
            <a:r>
              <a:rPr lang="en-US" altLang="ko-KR" b="0" dirty="0"/>
              <a:t>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561846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r>
              <a:rPr lang="en-US" altLang="ko-KR" dirty="0"/>
              <a:t>Hidden features are </a:t>
            </a:r>
            <a:r>
              <a:rPr lang="en-US" altLang="ko-KR" baseline="0" dirty="0"/>
              <a:t>currently under development and kept to hidden state. So students can use test mode option to enable them for SIC education purpose.</a:t>
            </a:r>
          </a:p>
          <a:p>
            <a:r>
              <a:rPr lang="en-US" altLang="ko-KR" b="0" dirty="0"/>
              <a:t>ID : sic</a:t>
            </a:r>
          </a:p>
          <a:p>
            <a:r>
              <a:rPr lang="en-US" altLang="ko-KR" b="0" dirty="0"/>
              <a:t>PW : </a:t>
            </a:r>
            <a:r>
              <a:rPr lang="en-US" altLang="ko-KR" b="0" dirty="0" err="1"/>
              <a:t>sic!boomup</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Camera and flashlight are not official feature yet In Galaxy Upcycle app. So please use carefully</a:t>
            </a:r>
            <a:r>
              <a:rPr lang="en-US" altLang="ko-KR" baseline="0" dirty="0"/>
              <a:t> only for SIC project.</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564856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r>
              <a:rPr lang="en-US" altLang="ko-KR" dirty="0"/>
              <a:t>Galaxy Upcycle app currently support multi feature</a:t>
            </a:r>
            <a:r>
              <a:rPr lang="en-US" altLang="ko-KR" baseline="0" dirty="0"/>
              <a:t> registration. Students can register Light sensor, Sound sensor and Flashlight by option 1.</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In commercial Home </a:t>
            </a:r>
            <a:r>
              <a:rPr lang="en-US" altLang="ko-KR" dirty="0" err="1"/>
              <a:t>IoT</a:t>
            </a:r>
            <a:r>
              <a:rPr lang="en-US" altLang="ko-KR" dirty="0"/>
              <a:t> environment,</a:t>
            </a:r>
            <a:r>
              <a:rPr lang="en-US" altLang="ko-KR" baseline="0" dirty="0"/>
              <a:t> virtual allocation is matched with physical place. So students can select </a:t>
            </a:r>
            <a:r>
              <a:rPr lang="en-US" altLang="ko-KR" baseline="0" dirty="0" err="1"/>
              <a:t>Location&amp;Room</a:t>
            </a:r>
            <a:r>
              <a:rPr lang="en-US" altLang="ko-KR" baseline="0" dirty="0"/>
              <a:t> to register.</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baseline="0" dirty="0"/>
              <a:t>After registration is done, old Galaxy starts to detect brightness level &amp; sound source and control flashlight on/off.</a:t>
            </a:r>
            <a:endParaRPr lang="en-US" altLang="ko-KR"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23</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969035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r>
              <a:rPr lang="en-US" altLang="ko-KR" dirty="0"/>
              <a:t>Galaxy Upcycle app currently support multi feature</a:t>
            </a:r>
            <a:r>
              <a:rPr lang="en-US" altLang="ko-KR" baseline="0" dirty="0"/>
              <a:t> registration. Students can register Light sensor, Sound sensor and Flashlight by option 1.</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In commercial Home </a:t>
            </a:r>
            <a:r>
              <a:rPr lang="en-US" altLang="ko-KR" dirty="0" err="1"/>
              <a:t>IoT</a:t>
            </a:r>
            <a:r>
              <a:rPr lang="en-US" altLang="ko-KR" dirty="0"/>
              <a:t> environment,</a:t>
            </a:r>
            <a:r>
              <a:rPr lang="en-US" altLang="ko-KR" baseline="0" dirty="0"/>
              <a:t> virtual allocation is matched with physical place. So students can select </a:t>
            </a:r>
            <a:r>
              <a:rPr lang="en-US" altLang="ko-KR" baseline="0" dirty="0" err="1"/>
              <a:t>Location&amp;Room</a:t>
            </a:r>
            <a:r>
              <a:rPr lang="en-US" altLang="ko-KR" baseline="0" dirty="0"/>
              <a:t> to register.</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baseline="0" dirty="0"/>
              <a:t>After registration is done, old Galaxy starts to detect brightness level &amp; sound source and control flashlight on/off.</a:t>
            </a:r>
            <a:endParaRPr lang="en-US" altLang="ko-KR"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626964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2500" y="685800"/>
            <a:ext cx="4953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83529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r>
              <a:rPr lang="en-US" altLang="ko-KR" dirty="0"/>
              <a:t>Galaxy Upcycle app currently support multi feature</a:t>
            </a:r>
            <a:r>
              <a:rPr lang="en-US" altLang="ko-KR" baseline="0" dirty="0"/>
              <a:t> registration. Students can register Camera and Light sensor by option 2.</a:t>
            </a:r>
          </a:p>
          <a:p>
            <a:r>
              <a:rPr lang="en-US" altLang="ko-KR" b="0" baseline="0" dirty="0"/>
              <a:t>By similar multimedia operation limit policy, Camera and Sound sensor can not be registered together!</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b="0" baseline="0" dirty="0"/>
              <a:t>By Android API limitation, Camera and Flashlight can not be registered together!</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In commercial Home </a:t>
            </a:r>
            <a:r>
              <a:rPr lang="en-US" altLang="ko-KR" dirty="0" err="1"/>
              <a:t>IoT</a:t>
            </a:r>
            <a:r>
              <a:rPr lang="en-US" altLang="ko-KR" dirty="0"/>
              <a:t> environment,</a:t>
            </a:r>
            <a:r>
              <a:rPr lang="en-US" altLang="ko-KR" baseline="0" dirty="0"/>
              <a:t> virtual allocation is matched with physical place. So students can select </a:t>
            </a:r>
            <a:r>
              <a:rPr lang="en-US" altLang="ko-KR" baseline="0" dirty="0" err="1"/>
              <a:t>Location&amp;Room</a:t>
            </a:r>
            <a:r>
              <a:rPr lang="en-US" altLang="ko-KR" baseline="0" dirty="0"/>
              <a:t> to register.</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baseline="0" dirty="0"/>
              <a:t>After registration is done, old Galaxy starts to detect motion/sound and brightness level.</a:t>
            </a:r>
            <a:endParaRPr lang="en-US" altLang="ko-KR"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777519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r>
              <a:rPr lang="en-US" altLang="ko-KR" dirty="0"/>
              <a:t>Galaxy Upcycle app currently support multi feature</a:t>
            </a:r>
            <a:r>
              <a:rPr lang="en-US" altLang="ko-KR" baseline="0" dirty="0"/>
              <a:t> registration. Students can register Camera and Light sensor by option 2.</a:t>
            </a:r>
          </a:p>
          <a:p>
            <a:r>
              <a:rPr lang="en-US" altLang="ko-KR" b="0" baseline="0" dirty="0"/>
              <a:t>By similar multimedia operation limit policy, Camera and Sound sensor can not be registered together!</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b="0" baseline="0" dirty="0"/>
              <a:t>By Android API limitation, Camera and Flashlight can not be registered together!</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In commercial Home </a:t>
            </a:r>
            <a:r>
              <a:rPr lang="en-US" altLang="ko-KR" dirty="0" err="1"/>
              <a:t>IoT</a:t>
            </a:r>
            <a:r>
              <a:rPr lang="en-US" altLang="ko-KR" dirty="0"/>
              <a:t> environment,</a:t>
            </a:r>
            <a:r>
              <a:rPr lang="en-US" altLang="ko-KR" baseline="0" dirty="0"/>
              <a:t> virtual allocation is matched with physical place. So students can select </a:t>
            </a:r>
            <a:r>
              <a:rPr lang="en-US" altLang="ko-KR" baseline="0" dirty="0" err="1"/>
              <a:t>Location&amp;Room</a:t>
            </a:r>
            <a:r>
              <a:rPr lang="en-US" altLang="ko-KR" baseline="0" dirty="0"/>
              <a:t> to register.</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baseline="0" dirty="0"/>
              <a:t>After registration is done, old Galaxy starts to detect motion/sound and brightness level.</a:t>
            </a:r>
            <a:endParaRPr lang="en-US" altLang="ko-KR"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367268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t>[Instructor Guide]</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Practice Part 1 is done!!!</a:t>
            </a:r>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64336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To operate properly with</a:t>
            </a:r>
            <a:r>
              <a:rPr lang="en-US" altLang="ko-KR" b="0" baseline="0" dirty="0"/>
              <a:t> Light sensor, it’s required to know real location of physical HW component whether it’s broken or not in advance.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Originally the component is used to control display component.</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Turn on/off display component during voice call</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Adjust brightness level of display component at day/night condition</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28</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510175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SmartThings app, students can enter Light sensor card and check current brightness level remotely.</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29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664731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Routines tab of Light sensor plugin, students can add a routine. Like general routine creation, if/then condition can be selected like below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 Dark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“If Illuminance level equal to or below 2 level, then send notification – Too dark, turn on bulb”</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935989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Routines tab of Light sensor plugin, students can add a routine. Like general routine creation, if/then condition can be selected like below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 Dark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“If Illuminance level equal to or below 2 level, then send notification – Too dark, turn on bulb”</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24250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Routines tab of Light sensor plugin, students can add a routine. Like general routine creation, if/then condition can be selected like below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 Dark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“If Illuminance level equal to or below 2 level, then send notification – Too dark, turn on bulb”</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038355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Routines tab of Light sensor plugin, students can add a routine. Like general routine creation, if/then condition can be selected like below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 Bright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“If Illuminance level equal to or above 3 level, then send notification – Turn off bulb”</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33</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984106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Routines tab of Light sensor plugin, students can add a routine. Like general routine creation, if/then condition can be selected like below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 Bright condition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“If Illuminance level equal to or above 3 level, then send notification – Turn off bulb”</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Let’s make real</a:t>
            </a:r>
            <a:r>
              <a:rPr lang="en-US" altLang="ko-KR" b="0" baseline="0" dirty="0"/>
              <a:t> dark/bright condition. Students can hide/open HW light sensor component with their finger.</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By created routines, notifications should be checked properly.</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Menu -&gt; Notifications</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29000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58298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To operate properly with</a:t>
            </a:r>
            <a:r>
              <a:rPr lang="en-US" altLang="ko-KR" b="0" baseline="0" dirty="0"/>
              <a:t> Sound sensor, it’s required to know real location of physical HW components whether it’s broken or not in advance.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Originally the components are used for voice call and multimedia operation.</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Send/Receive sound during voice call</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Play music and record sound</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004836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SmartThings app, students can enter Sound sensor card and check current sound source remotely.</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Sound detection is based on </a:t>
            </a:r>
            <a:r>
              <a:rPr lang="en-US" altLang="ko-KR" b="0" dirty="0" err="1"/>
              <a:t>YAMNet</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a:t>
            </a:r>
            <a:r>
              <a:rPr lang="en-US" altLang="ko-KR" b="0" baseline="0" dirty="0"/>
              <a:t> https://github.com/tensorflow/examples/tree/master/lite/examples/sound_classification/android</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043832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Auto record sounds menu of Sound sensor plugin, students can turn on sound source.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 Baby crying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“If Baby crying sound is detected, then the sound will be recorded”</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r>
              <a:rPr lang="en-US" altLang="ko-KR" dirty="0"/>
              <a:t>‘All sound’ option can’t recognize any sound source. It only checks</a:t>
            </a:r>
            <a:r>
              <a:rPr lang="en-US" altLang="ko-KR" baseline="0" dirty="0"/>
              <a:t> whether sound is detected or not.</a:t>
            </a:r>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656532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Let’s make real</a:t>
            </a:r>
            <a:r>
              <a:rPr lang="en-US" altLang="ko-KR" b="0" baseline="0" dirty="0"/>
              <a:t> Baby crying sound condition. Students can play Baby crying sound via YouTube or other media contents.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By created routine, Baby crying icon will be shown in timeline and played the sound when clicked the icon.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38</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826284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To operate properly with</a:t>
            </a:r>
            <a:r>
              <a:rPr lang="en-US" altLang="ko-KR" b="0" baseline="0" dirty="0"/>
              <a:t> Camera, it’s required to know real location of physical HW components whether it’s broken or not in advance.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Originally the components are used for video call and multimedia operation.</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Send/Receive video/sound during video call</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Record Video/Audio and play Video clip</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39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150170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SmartThings app, students can enter Camera card and check Live streaming and event video clips remotely.</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Live streaming is a peer-to-peer</a:t>
            </a:r>
            <a:r>
              <a:rPr lang="en-US" altLang="ko-KR" b="0" baseline="0" dirty="0"/>
              <a:t> connection based on </a:t>
            </a:r>
            <a:r>
              <a:rPr lang="en-US" altLang="ko-KR" b="0" baseline="0" dirty="0" err="1"/>
              <a:t>WebRTC</a:t>
            </a:r>
            <a:r>
              <a:rPr lang="en-US" altLang="ko-KR" b="0"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Video clips are saved in SmartThings</a:t>
            </a:r>
            <a:r>
              <a:rPr lang="en-US" altLang="ko-KR" b="0" baseline="0" dirty="0"/>
              <a:t> Cloud.</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195723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Record automatically menu of Camera plugin, students can turn on Motion detection.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 Motion detection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“If Motion is detected, then video will be recorded and sent notification”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909972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Let’s make some Motion </a:t>
            </a:r>
            <a:r>
              <a:rPr lang="en-US" altLang="ko-KR" b="0" baseline="0" dirty="0"/>
              <a:t>condition in front of Camera.</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By created routine, Motion detection will be shown in timeline and played the video when entered Clips menu.</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292569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To operate properly with</a:t>
            </a:r>
            <a:r>
              <a:rPr lang="en-US" altLang="ko-KR" b="0" baseline="0" dirty="0"/>
              <a:t> Flashlight, it’s required to know real location of physical HW components whether it’s broken or not in advance.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Originally the component is used for camera operation or torch mode.</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Brightness adjust during taking a picture or recording a video</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Brighten place by user torch mode</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43</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703016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SmartThings app, students can enter Light card and check flashlight on/off and blinking remotely.</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490304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52500" y="685800"/>
            <a:ext cx="4953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t>[Key Message]</a:t>
            </a:r>
            <a:endParaRPr lang="en-US" altLang="ko-KR" sz="1200" b="0" dirty="0"/>
          </a:p>
          <a:p>
            <a:endParaRPr lang="en-US" altLang="ko-KR" dirty="0"/>
          </a:p>
          <a:p>
            <a:r>
              <a:rPr lang="en-US" altLang="ko-KR" dirty="0"/>
              <a:t>For a device to continuously detect sound and light, it needs to be actively operating for long periods of time. For this reason, Samsung equipped the Galaxy Upcycling at Home upgrade with battery optimization solutions to minimize battery usage. Devices will also be able to connect effortlessly to SmartThings, allowing them to interact with countless other </a:t>
            </a:r>
            <a:r>
              <a:rPr lang="en-US" altLang="ko-KR" dirty="0" err="1"/>
              <a:t>IoT</a:t>
            </a:r>
            <a:r>
              <a:rPr lang="en-US" altLang="ko-KR" dirty="0"/>
              <a:t> devices in the SmartThings ecosystem.</a:t>
            </a:r>
            <a:endParaRPr lang="ko-KR" altLang="en-US" dirty="0"/>
          </a:p>
        </p:txBody>
      </p:sp>
    </p:spTree>
    <p:extLst>
      <p:ext uri="{BB962C8B-B14F-4D97-AF65-F5344CB8AC3E}">
        <p14:creationId xmlns:p14="http://schemas.microsoft.com/office/powerpoint/2010/main" val="2672760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a:t>
            </a:r>
            <a:r>
              <a:rPr lang="en-US" altLang="ko-KR" b="0" baseline="0" dirty="0"/>
              <a:t> Routines tab of Flashlight plugin, students can make interaction with brightness level.</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 Brightness detection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“If Brightness is dark/bright, then turn on/off flashlight”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94241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t>[Instructor Guide]</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Practice Part 2 is done!!!</a:t>
            </a:r>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98886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In this lesson, we will take a deep dive</a:t>
            </a:r>
            <a:r>
              <a:rPr lang="en-US" altLang="ko-KR" baseline="0" dirty="0"/>
              <a:t> with STDK.</a:t>
            </a:r>
            <a:r>
              <a:rPr lang="en-US" altLang="ko-KR" dirty="0"/>
              <a:t> Commercial </a:t>
            </a:r>
            <a:r>
              <a:rPr lang="en-US" altLang="ko-KR" dirty="0" err="1"/>
              <a:t>IoT</a:t>
            </a:r>
            <a:r>
              <a:rPr lang="en-US" altLang="ko-KR" dirty="0"/>
              <a:t> things can be developed with STDK and controlled MCU</a:t>
            </a:r>
            <a:r>
              <a:rPr lang="en-US" altLang="ko-KR" baseline="0" dirty="0"/>
              <a:t> </a:t>
            </a:r>
            <a:r>
              <a:rPr lang="en-US" altLang="ko-KR" dirty="0"/>
              <a:t>and Galaxy Upcycle device combined with routine.</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82195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SmartThings Device SDK is introduced with one session of SDC2019. Students</a:t>
            </a:r>
            <a:r>
              <a:rPr lang="en-US" altLang="ko-KR" b="0" baseline="0" dirty="0"/>
              <a:t> can watch the session above YouTube link.</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49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54858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And there is a official Code</a:t>
            </a:r>
            <a:r>
              <a:rPr lang="en-US" altLang="ko-KR" b="0" baseline="0" dirty="0"/>
              <a:t> Lab for </a:t>
            </a:r>
            <a:r>
              <a:rPr lang="en-US" altLang="ko-KR" b="0" dirty="0"/>
              <a:t>SmartThings Device SDK. Students</a:t>
            </a:r>
            <a:r>
              <a:rPr lang="en-US" altLang="ko-KR" b="0" baseline="0" dirty="0"/>
              <a:t> can follow the track step by step.</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86584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Lastly STDK reference is also posted</a:t>
            </a:r>
            <a:r>
              <a:rPr lang="en-US" altLang="ko-KR" b="0" baseline="0" dirty="0"/>
              <a:t> in SmartThings Community. Students can get help from the community.</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78780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There is another magic tool,</a:t>
            </a:r>
            <a:r>
              <a:rPr lang="en-US" altLang="ko-KR" b="0" baseline="0" dirty="0"/>
              <a:t> Docker container. With Docker container, students can setup Linux based development environment easily on any OS platform (Windows, Mac and Linux).</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614517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First</a:t>
            </a:r>
            <a:r>
              <a:rPr lang="en-US" altLang="ko-KR" b="0" baseline="0" dirty="0"/>
              <a:t> of all, shell console is required to progress. Students can select below conditions.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Windows – WSL2 (Windows Subsystem for Linux 2)</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Mac – terminal</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Linux - terminal</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Let’s use pre-defined Docker build configuration for STDK. Students can get</a:t>
            </a:r>
            <a:r>
              <a:rPr lang="en-US" altLang="ko-KR" b="0" baseline="0" dirty="0"/>
              <a:t> the github project.</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53</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872157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Docker build make</a:t>
            </a:r>
            <a:r>
              <a:rPr lang="en-US" altLang="ko-KR" b="0" baseline="0" dirty="0"/>
              <a:t>s independent computing environment(Base OS Platform + Required packages to develop) to a Docker image. After that, a Docker container is created from the image.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Students can run build_stdk_esp32.sh script for automatic build.</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 first step,</a:t>
            </a:r>
            <a:r>
              <a:rPr lang="en-US" altLang="ko-KR" b="0" baseline="0" dirty="0"/>
              <a:t> </a:t>
            </a:r>
            <a:r>
              <a:rPr lang="en-US" altLang="ko-KR" b="0" baseline="0" dirty="0" err="1"/>
              <a:t>stdk_common_env</a:t>
            </a:r>
            <a:r>
              <a:rPr lang="en-US" altLang="ko-KR" b="0" baseline="0" dirty="0"/>
              <a:t> Docker images is created. It’s based on Ubuntu 20.04 and installed common development packages (</a:t>
            </a:r>
            <a:r>
              <a:rPr lang="en-US" altLang="ko-KR" b="0" baseline="0" dirty="0" err="1"/>
              <a:t>gcc</a:t>
            </a:r>
            <a:r>
              <a:rPr lang="en-US" altLang="ko-KR" b="0" baseline="0" dirty="0"/>
              <a:t>, </a:t>
            </a:r>
            <a:r>
              <a:rPr lang="en-US" altLang="ko-KR" b="0" baseline="0" dirty="0" err="1"/>
              <a:t>git</a:t>
            </a:r>
            <a:r>
              <a:rPr lang="en-US" altLang="ko-KR" b="0" baseline="0" dirty="0"/>
              <a:t>, make and etc.)</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358845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 second step,</a:t>
            </a:r>
            <a:r>
              <a:rPr lang="en-US" altLang="ko-KR" b="0" baseline="0" dirty="0"/>
              <a:t> stdk_esp32_dev Docker images is created. It’s based on </a:t>
            </a:r>
            <a:r>
              <a:rPr lang="en-US" altLang="ko-KR" b="0" baseline="0" dirty="0" err="1"/>
              <a:t>stdk_common_env</a:t>
            </a:r>
            <a:r>
              <a:rPr lang="en-US" altLang="ko-KR" b="0" baseline="0" dirty="0"/>
              <a:t> and followed below steps.</a:t>
            </a:r>
          </a:p>
          <a:p>
            <a:pPr marL="228600" marR="0" lvl="0" indent="-228600" algn="l" defTabSz="914400" rtl="0" eaLnBrk="0" fontAlgn="base" latinLnBrk="1" hangingPunct="0">
              <a:lnSpc>
                <a:spcPct val="100000"/>
              </a:lnSpc>
              <a:spcBef>
                <a:spcPct val="30000"/>
              </a:spcBef>
              <a:spcAft>
                <a:spcPct val="0"/>
              </a:spcAft>
              <a:buClrTx/>
              <a:buSzTx/>
              <a:buFontTx/>
              <a:buAutoNum type="arabicPeriod"/>
              <a:tabLst/>
              <a:defRPr/>
            </a:pPr>
            <a:r>
              <a:rPr lang="en-US" altLang="ko-KR" b="0" baseline="0" dirty="0"/>
              <a:t>Clone STDK GitHub project</a:t>
            </a:r>
          </a:p>
          <a:p>
            <a:pPr marL="228600" marR="0" lvl="0" indent="-228600" algn="l" defTabSz="914400" rtl="0" eaLnBrk="0" fontAlgn="base" latinLnBrk="1" hangingPunct="0">
              <a:lnSpc>
                <a:spcPct val="100000"/>
              </a:lnSpc>
              <a:spcBef>
                <a:spcPct val="30000"/>
              </a:spcBef>
              <a:spcAft>
                <a:spcPct val="0"/>
              </a:spcAft>
              <a:buClrTx/>
              <a:buSzTx/>
              <a:buFontTx/>
              <a:buAutoNum type="arabicPeriod"/>
              <a:tabLst/>
              <a:defRPr/>
            </a:pPr>
            <a:r>
              <a:rPr lang="en-US" altLang="ko-KR" b="0" baseline="0" dirty="0"/>
              <a:t>Install ESP32 toolchain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47218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853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After Docker build is</a:t>
            </a:r>
            <a:r>
              <a:rPr lang="en-US" altLang="ko-KR" b="0" baseline="0" dirty="0"/>
              <a:t> done</a:t>
            </a:r>
            <a:r>
              <a:rPr lang="en-US" altLang="ko-KR" b="0" dirty="0"/>
              <a:t>,</a:t>
            </a:r>
            <a:r>
              <a:rPr lang="en-US" altLang="ko-KR" b="0" baseline="0" dirty="0"/>
              <a:t> students can check created 2 Docker images (</a:t>
            </a:r>
            <a:r>
              <a:rPr lang="en-US" altLang="ko-KR" b="0" baseline="0" dirty="0" err="1"/>
              <a:t>stdk_common_env</a:t>
            </a:r>
            <a:r>
              <a:rPr lang="en-US" altLang="ko-KR" b="0" baseline="0" dirty="0"/>
              <a:t> and stdk_esp32_dev).</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A Docker</a:t>
            </a:r>
            <a:r>
              <a:rPr lang="en-US" altLang="ko-KR" b="0" baseline="0" dirty="0"/>
              <a:t> container can be started with stdk_esp32_dev image and all dev environment setup is done.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Volume (-v) option is used to copy output files easily to container outside.</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056924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 Docker container, students can try dummy</a:t>
            </a:r>
            <a:r>
              <a:rPr lang="en-US" altLang="ko-KR" b="0" baseline="0" dirty="0"/>
              <a:t> STDK build to make stdk esp32 firmware.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To apply environment variables propelry before building, students should run source command in advance.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 /root/.profile</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996473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 Docker container, students can try dummy</a:t>
            </a:r>
            <a:r>
              <a:rPr lang="en-US" altLang="ko-KR" b="0" baseline="0" dirty="0"/>
              <a:t> STDK build to make </a:t>
            </a:r>
            <a:r>
              <a:rPr lang="en-US" altLang="ko-KR" b="0" baseline="0" dirty="0" err="1"/>
              <a:t>stdk</a:t>
            </a:r>
            <a:r>
              <a:rPr lang="en-US" altLang="ko-KR" b="0" baseline="0" dirty="0"/>
              <a:t> esp32 firmware.</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58</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994246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t>[Instructor Guide]</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Practice Part 3 is done!!!</a:t>
            </a:r>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59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084299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In this lesson, we will take a deep dive</a:t>
            </a:r>
            <a:r>
              <a:rPr lang="en-US" altLang="ko-KR" baseline="0" dirty="0"/>
              <a:t> with SmartThings Developer Workspace.</a:t>
            </a:r>
            <a:r>
              <a:rPr lang="en-US" altLang="ko-KR" dirty="0"/>
              <a:t> To become a real </a:t>
            </a:r>
            <a:r>
              <a:rPr lang="en-US" altLang="ko-KR" dirty="0" err="1"/>
              <a:t>IoT</a:t>
            </a:r>
            <a:r>
              <a:rPr lang="en-US" altLang="ko-KR" dirty="0"/>
              <a:t> thing device, the device should be operated with Cloud. SmartThings Developer Workspace supplies</a:t>
            </a:r>
            <a:r>
              <a:rPr lang="en-US" altLang="ko-KR" baseline="0" dirty="0"/>
              <a:t> commercial environment to integrate custom </a:t>
            </a:r>
            <a:r>
              <a:rPr lang="en-US" altLang="ko-KR" baseline="0" dirty="0" err="1"/>
              <a:t>IoT</a:t>
            </a:r>
            <a:r>
              <a:rPr lang="en-US" altLang="ko-KR" baseline="0" dirty="0"/>
              <a:t> Thing device by 3</a:t>
            </a:r>
            <a:r>
              <a:rPr lang="en-US" altLang="ko-KR" baseline="30000" dirty="0"/>
              <a:t>rd</a:t>
            </a:r>
            <a:r>
              <a:rPr lang="en-US" altLang="ko-KR" baseline="0" dirty="0"/>
              <a:t> party developer. Finally students can make several routine combination with Galaxy Upcycle based </a:t>
            </a:r>
            <a:r>
              <a:rPr lang="en-US" altLang="ko-KR" baseline="0" dirty="0" err="1"/>
              <a:t>IoT</a:t>
            </a:r>
            <a:r>
              <a:rPr lang="en-US" altLang="ko-KR" baseline="0" dirty="0"/>
              <a:t> thing and STDK MCU based </a:t>
            </a:r>
            <a:r>
              <a:rPr lang="en-US" altLang="ko-KR" baseline="0" dirty="0" err="1"/>
              <a:t>IoT</a:t>
            </a:r>
            <a:r>
              <a:rPr lang="en-US" altLang="ko-KR" baseline="0" dirty="0"/>
              <a:t> thing.</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44465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a:t>
            </a:r>
            <a:r>
              <a:rPr lang="en-US" altLang="ko-KR" b="0" baseline="0" dirty="0"/>
              <a:t>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939002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a:t>
            </a:r>
            <a:r>
              <a:rPr lang="en-US" altLang="ko-KR" b="0" baseline="0" dirty="0"/>
              <a:t>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526986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a:t>
            </a:r>
            <a:r>
              <a:rPr lang="en-US" altLang="ko-KR" b="0" baseline="0" dirty="0"/>
              <a:t> by step guide</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You will need a Samsung Account to create a SmartThings Developer Account. If you do not have a Samsung Account, create one first.</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63</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891075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a:t>
            </a:r>
            <a:r>
              <a:rPr lang="en-US" altLang="ko-KR" b="0" baseline="0" dirty="0"/>
              <a:t>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r>
              <a:rPr lang="en-US" altLang="ko-KR" dirty="0"/>
              <a:t>The TNC procedure is required to assign a unique MNID(Manufacturer</a:t>
            </a:r>
            <a:r>
              <a:rPr lang="en-US" altLang="ko-KR" baseline="0" dirty="0"/>
              <a:t> ID)</a:t>
            </a:r>
            <a:r>
              <a:rPr lang="en-US" altLang="ko-KR" dirty="0"/>
              <a:t> per</a:t>
            </a:r>
            <a:r>
              <a:rPr lang="en-US" altLang="ko-KR" baseline="0" dirty="0"/>
              <a:t> Samsung account.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1337505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You are now ready to be a SmartThings developer.</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631622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dirty="0"/>
              <a:t>Link : https://news.samsung.com/us/samsung-electronics-galaxy-upcycling-at-home-program-recognized-at-the-reuters-responsible-business-awards/</a:t>
            </a:r>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2004940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r>
              <a:rPr lang="en-US" altLang="ko-KR" dirty="0"/>
              <a:t>Now we'll register the device with SmartThings.</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2851251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r>
              <a:rPr lang="en-US" altLang="ko-KR" dirty="0"/>
              <a:t>To register a device newly to SmartThings Cloud, the menu is used.</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003616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There</a:t>
            </a:r>
            <a:r>
              <a:rPr lang="en-US" altLang="ko-KR" b="0" baseline="0" dirty="0"/>
              <a:t> are three type devices in SmartThings Platform.</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Direct-connected (Connect to SmartThings Cloud with STDK)</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Cloud-connected (Connect to SmartThings Cloud with other 3</a:t>
            </a:r>
            <a:r>
              <a:rPr lang="en-US" altLang="ko-KR" b="0" baseline="30000" dirty="0"/>
              <a:t>rd</a:t>
            </a:r>
            <a:r>
              <a:rPr lang="en-US" altLang="ko-KR" b="0" baseline="0" dirty="0"/>
              <a:t> party Cloud connector like AWS Lambda or </a:t>
            </a:r>
            <a:r>
              <a:rPr lang="en-US" altLang="ko-KR" b="0" baseline="0" dirty="0" err="1"/>
              <a:t>Webhook</a:t>
            </a:r>
            <a:r>
              <a:rPr lang="en-US" altLang="ko-KR" b="0" baseline="0" dirty="0"/>
              <a:t> Endpoint)</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en-US" altLang="ko-KR" b="0" baseline="0" dirty="0"/>
              <a:t>Hub-connected (Connect to SmartThings Cloud with SmartThings Hub)</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68</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1233887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69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380506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050002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6355433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365645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73</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118774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8945795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4596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dirty="0"/>
              <a:t>Link</a:t>
            </a:r>
            <a:r>
              <a:rPr lang="en-US" altLang="ko-KR" baseline="0" dirty="0"/>
              <a:t> : </a:t>
            </a:r>
            <a:r>
              <a:rPr lang="en-US" altLang="ko-KR" dirty="0"/>
              <a:t>https://ifdesign.com/en/winner-ranking/project/galaxy-upcycling-at-home/345103</a:t>
            </a:r>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6028133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9174764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656513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78</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2552308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79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6491148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2872777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1383454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5811942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83</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298357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6313003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20983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dirty="0"/>
              <a:t>Samsung News</a:t>
            </a:r>
            <a:r>
              <a:rPr lang="en-US" altLang="ko-KR" baseline="0" dirty="0"/>
              <a:t>room </a:t>
            </a:r>
            <a:r>
              <a:rPr lang="en-US" altLang="ko-KR" dirty="0"/>
              <a:t>Link</a:t>
            </a:r>
            <a:r>
              <a:rPr lang="en-US" altLang="ko-KR" baseline="0" dirty="0"/>
              <a:t> : https://news.samsung.com/global/samsung-electronics-wins-42-awards-at-the-international-design-excellence-awards-2022</a:t>
            </a:r>
          </a:p>
          <a:p>
            <a:r>
              <a:rPr lang="en-US" altLang="ko-KR" baseline="0" dirty="0"/>
              <a:t>IDEA 2022 Link : https://www.idsa.org/awards/idea/digital-interaction/upcycling-smartphone-home</a:t>
            </a:r>
          </a:p>
          <a:p>
            <a:r>
              <a:rPr lang="en-US" altLang="ko-KR" baseline="0" dirty="0"/>
              <a:t>Samsung Design Instagram Link : https://www.instagram.com/p/CihRS-BJFyq/?igshid=NjQxMzA2Mjk=</a:t>
            </a:r>
          </a:p>
          <a:p>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[Instructor Guide]</a:t>
            </a:r>
          </a:p>
          <a:p>
            <a:r>
              <a:rPr lang="en-US" altLang="ko-KR" dirty="0"/>
              <a:t>For better understanding, please show</a:t>
            </a:r>
            <a:r>
              <a:rPr lang="en-US" altLang="ko-KR" baseline="0" dirty="0"/>
              <a:t> 1 </a:t>
            </a:r>
            <a:r>
              <a:rPr lang="en-US" altLang="ko-KR" baseline="0"/>
              <a:t>min clip (05_04_upcycling_idea_0906_Square1min.mp4) to students</a:t>
            </a:r>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1005765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[FAQ]</a:t>
            </a:r>
            <a:endParaRPr lang="en-US" altLang="ko-KR" sz="1200" b="0" dirty="0"/>
          </a:p>
          <a:p>
            <a:r>
              <a:rPr lang="en-US" altLang="ko-KR" dirty="0"/>
              <a:t>If students want to modify it after 'Deployed to Test', you must proceed in the following order to prevent errors.</a:t>
            </a:r>
            <a:br>
              <a:rPr lang="en-US" altLang="ko-KR" dirty="0"/>
            </a:br>
            <a:r>
              <a:rPr lang="en-US" altLang="ko-KR" dirty="0"/>
              <a:t/>
            </a:r>
            <a:br>
              <a:rPr lang="en-US" altLang="ko-KR" dirty="0"/>
            </a:br>
            <a:r>
              <a:rPr lang="en-US" altLang="ko-KR" dirty="0"/>
              <a:t>1. Remove the test device from the 'Test Devices' menu</a:t>
            </a:r>
            <a:br>
              <a:rPr lang="en-US" altLang="ko-KR" dirty="0"/>
            </a:br>
            <a:r>
              <a:rPr lang="en-US" altLang="ko-KR" dirty="0"/>
              <a:t>2. Return to undistributed state (Deploy to test → </a:t>
            </a:r>
            <a:r>
              <a:rPr lang="en-US" altLang="ko-KR" dirty="0" err="1"/>
              <a:t>Unlist</a:t>
            </a:r>
            <a:r>
              <a:rPr lang="en-US" altLang="ko-KR" dirty="0"/>
              <a:t> from test)</a:t>
            </a:r>
            <a:br>
              <a:rPr lang="en-US" altLang="ko-KR" dirty="0"/>
            </a:br>
            <a:r>
              <a:rPr lang="en-US" altLang="ko-KR" dirty="0"/>
              <a:t>3. Modification in the project (Device Onboarding, Product Info)</a:t>
            </a:r>
            <a:br>
              <a:rPr lang="en-US" altLang="ko-KR" dirty="0"/>
            </a:br>
            <a:r>
              <a:rPr lang="en-US" altLang="ko-KR" dirty="0"/>
              <a:t>4. Save and re-distribute after modification is completed (Deploy to Test)</a:t>
            </a:r>
            <a:br>
              <a:rPr lang="en-US" altLang="ko-KR" dirty="0"/>
            </a:br>
            <a:r>
              <a:rPr lang="en-US" altLang="ko-KR" dirty="0"/>
              <a:t>5. Download the modified ‘</a:t>
            </a:r>
            <a:r>
              <a:rPr lang="en-US" altLang="ko-KR" dirty="0" err="1"/>
              <a:t>onboarding_info.json</a:t>
            </a:r>
            <a:r>
              <a:rPr lang="en-US" altLang="ko-KR" dirty="0"/>
              <a:t>' file again</a:t>
            </a:r>
            <a:br>
              <a:rPr lang="en-US" altLang="ko-KR" dirty="0"/>
            </a:br>
            <a:r>
              <a:rPr lang="en-US" altLang="ko-KR" dirty="0"/>
              <a:t>6. Re-register test device in 'Test Devices'</a:t>
            </a:r>
            <a:br>
              <a:rPr lang="en-US" altLang="ko-KR" dirty="0"/>
            </a:br>
            <a:r>
              <a:rPr lang="en-US" altLang="ko-KR" dirty="0"/>
              <a:t>7. Retest after firmware flash the test device </a:t>
            </a:r>
          </a:p>
          <a:p>
            <a:r>
              <a:rPr lang="en-US" altLang="ko-KR" dirty="0"/>
              <a:t>   7-1 . </a:t>
            </a:r>
            <a:r>
              <a:rPr lang="en-US" altLang="ko-KR" sz="1200" b="0" i="0" kern="1200" dirty="0">
                <a:solidFill>
                  <a:schemeClr val="tx1"/>
                </a:solidFill>
                <a:effectLst/>
                <a:latin typeface="+mn-lt"/>
                <a:ea typeface="+mn-ea"/>
                <a:cs typeface="+mn-cs"/>
              </a:rPr>
              <a:t>The following two files must be synchronized with the contents in parentheses.</a:t>
            </a:r>
          </a:p>
          <a:p>
            <a:r>
              <a:rPr lang="en-US" altLang="ko-KR" sz="1200" b="0" i="0" kern="1200" dirty="0">
                <a:solidFill>
                  <a:schemeClr val="tx1"/>
                </a:solidFill>
                <a:effectLst/>
                <a:latin typeface="+mn-lt"/>
                <a:ea typeface="+mn-ea"/>
                <a:cs typeface="+mn-cs"/>
              </a:rPr>
              <a:t>   - </a:t>
            </a:r>
            <a:r>
              <a:rPr lang="en-US" altLang="ko-KR" sz="1200" b="0" i="0" kern="1200" dirty="0" err="1">
                <a:solidFill>
                  <a:schemeClr val="tx1"/>
                </a:solidFill>
                <a:effectLst/>
                <a:latin typeface="+mn-lt"/>
                <a:ea typeface="+mn-ea"/>
                <a:cs typeface="+mn-cs"/>
              </a:rPr>
              <a:t>device_info.json</a:t>
            </a:r>
            <a:r>
              <a:rPr lang="en-US" altLang="ko-KR" sz="1200" b="0" i="0" kern="1200" dirty="0">
                <a:solidFill>
                  <a:schemeClr val="tx1"/>
                </a:solidFill>
                <a:effectLst/>
                <a:latin typeface="+mn-lt"/>
                <a:ea typeface="+mn-ea"/>
                <a:cs typeface="+mn-cs"/>
              </a:rPr>
              <a:t> file (device classification) </a:t>
            </a:r>
          </a:p>
          <a:p>
            <a:r>
              <a:rPr lang="en-US" altLang="ko-KR" sz="1200" b="0" i="0" kern="1200" baseline="0" dirty="0">
                <a:solidFill>
                  <a:schemeClr val="tx1"/>
                </a:solidFill>
                <a:effectLst/>
                <a:latin typeface="+mn-lt"/>
                <a:ea typeface="+mn-ea"/>
                <a:cs typeface="+mn-cs"/>
              </a:rPr>
              <a:t>   - </a:t>
            </a:r>
            <a:r>
              <a:rPr lang="en-US" altLang="ko-KR" sz="1200" b="0" i="0" kern="1200" dirty="0" err="1">
                <a:solidFill>
                  <a:schemeClr val="tx1"/>
                </a:solidFill>
                <a:effectLst/>
                <a:latin typeface="+mn-lt"/>
                <a:ea typeface="+mn-ea"/>
                <a:cs typeface="+mn-cs"/>
              </a:rPr>
              <a:t>onboarding_info.json</a:t>
            </a:r>
            <a:r>
              <a:rPr lang="en-US" altLang="ko-KR" sz="1200" b="0" i="0" kern="1200" dirty="0">
                <a:solidFill>
                  <a:schemeClr val="tx1"/>
                </a:solidFill>
                <a:effectLst/>
                <a:latin typeface="+mn-lt"/>
                <a:ea typeface="+mn-ea"/>
                <a:cs typeface="+mn-cs"/>
              </a:rPr>
              <a:t> (Definition of onboarding method)</a:t>
            </a:r>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909487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0871167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88</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906799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Overwrite</a:t>
            </a:r>
            <a:r>
              <a:rPr lang="en-US" altLang="ko-KR" b="0" baseline="0" dirty="0"/>
              <a:t> device_info.json with proper configuration</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89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16190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Overwrite onboarding_config.json</a:t>
            </a:r>
            <a:r>
              <a:rPr lang="en-US" altLang="ko-KR" b="0" baseline="0" dirty="0"/>
              <a:t> with proper configuration</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438828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Overwrite onboarding_config.json</a:t>
            </a:r>
            <a:r>
              <a:rPr lang="en-US" altLang="ko-KR" b="0" baseline="0" dirty="0"/>
              <a:t> with proper configuration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Found esp32 booting error by wrong permission of onboarding_config.json file.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So it’s required to update file permission with chown command.</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568835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07441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Step by step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The</a:t>
            </a:r>
            <a:r>
              <a:rPr lang="en-US" altLang="ko-KR" b="0" baseline="0" dirty="0"/>
              <a:t> container id is changed whenever created.</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So students should check their own contailer id.</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docker ps -a</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93</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2016006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Students can install USB serial driver to communicate with esp32.</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cp210x</a:t>
            </a:r>
            <a:r>
              <a:rPr lang="en-US" altLang="ko-KR" b="0" baseline="0" dirty="0"/>
              <a:t> chip is commonly used to support USB communication in this kind of devkit board.</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FYI, sometimes cheap devkit board use ch340 chip instead of cp210x. Then ch340 USB serial drvier is required to install.</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After esp32 devkit</a:t>
            </a:r>
            <a:r>
              <a:rPr lang="en-US" altLang="ko-KR" b="0" baseline="0" dirty="0"/>
              <a:t> board is connected with PC, </a:t>
            </a:r>
            <a:r>
              <a:rPr lang="en-US" altLang="ko-KR" b="0" dirty="0"/>
              <a:t>USB</a:t>
            </a:r>
            <a:r>
              <a:rPr lang="en-US" altLang="ko-KR" b="0" baseline="0" dirty="0"/>
              <a:t> serial device will be shown like below.</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Windows : COMX</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Mac : /dev/tty.usbserial-XXXX or /dev/tty.SLAB_USBtoUART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Linux : /dev/ttyACMX or /dev/ttyUSBX</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797854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Students can select esp flash tool based on OS Platform.</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To flash ESP32 firmware properly, refer</a:t>
            </a:r>
            <a:r>
              <a:rPr lang="en-US" altLang="ko-KR" b="0" baseline="0" dirty="0"/>
              <a:t> each binary address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0x1000   bootloader.bin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0x8000   partition-table.bin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0x11000 ota_data_initial.bin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0x20000 switch_example.bin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To enter esp32 download mode, students can click boot button on the board.</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76968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9617975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Students can select esp flash tool based on OS Platform.</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If</a:t>
            </a:r>
            <a:r>
              <a:rPr lang="en-US" altLang="ko-KR" b="0" baseline="0" dirty="0"/>
              <a:t> some python package (i.e ImportError: No module named serial) error is occured, then students can install dependency package.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pip3 install pyserial</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To flash ESP32 firmware properly, refer</a:t>
            </a:r>
            <a:r>
              <a:rPr lang="en-US" altLang="ko-KR" b="0" baseline="0" dirty="0"/>
              <a:t> each binary address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0x1000   bootloader.bin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0x8000   partition-table.bin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0x11000 ota_data_initial.bin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0x20000 switch_example.bin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To enter esp32 download mode, students can click boot button on the board.</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And students can use erash flash to resolve booting error</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python3 ../esptool/esptool.py –p /dev/tty.usbserial-0001 erase_flash</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96</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7882860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Students can select esp flash tool based on OS Platform.</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If</a:t>
            </a:r>
            <a:r>
              <a:rPr lang="en-US" altLang="ko-KR" b="0" baseline="0" dirty="0"/>
              <a:t> some python package (i.e ImportError: No module named serial) error is occured, then students can install dependency package.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pip3 install pyserial</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To flash ESP32 firmware properly, refer</a:t>
            </a:r>
            <a:r>
              <a:rPr lang="en-US" altLang="ko-KR" b="0" baseline="0" dirty="0"/>
              <a:t> each binary address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0x1000   bootloader.bin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0x8000   partition-table.bin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0x11000 ota_data_initial.bin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0x20000 switch_example.bin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97</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7183369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Students can check esp32 booting status with usb serial monitor</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miniterm.py –p /dev/tty.SLAB_USBtoUART 115200</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98</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0972427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Students can check firmware status with usb serial monitor</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miniterm.py –p /dev/tty.SLAB_USBtoUART 115200</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99</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876757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Students can check firmware status with usb serial monitor</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miniterm.py –p /dev/tty.SLAB_USBtoUART 115200</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100</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1751843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t>[Instructor Guide]</a:t>
            </a:r>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Practice Part</a:t>
            </a:r>
            <a:r>
              <a:rPr lang="en-US" altLang="ko-KR" baseline="0" dirty="0"/>
              <a:t> </a:t>
            </a:r>
            <a:r>
              <a:rPr lang="en-US" altLang="ko-KR" dirty="0"/>
              <a:t>4 is done!!!</a:t>
            </a:r>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101</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797526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r>
              <a:rPr lang="en-US" altLang="ko-KR" dirty="0"/>
              <a:t>To test a device registered in developer mode, you must change the SmartThings app to developer mode. You can find full guide in ST </a:t>
            </a:r>
            <a:r>
              <a:rPr lang="en-US" altLang="ko-KR" dirty="0" err="1"/>
              <a:t>DevWS</a:t>
            </a:r>
            <a:r>
              <a:rPr lang="en-US" altLang="ko-KR" dirty="0"/>
              <a:t> site.</a:t>
            </a:r>
          </a:p>
          <a:p>
            <a:r>
              <a:rPr lang="en-US" altLang="ko-KR" u="sng" dirty="0">
                <a:solidFill>
                  <a:srgbClr val="0563C1"/>
                </a:solidFill>
                <a:uFill>
                  <a:solidFill>
                    <a:srgbClr val="0563C1"/>
                  </a:solidFill>
                </a:uFill>
                <a:hlinkClick r:id="rId3"/>
              </a:rPr>
              <a:t>https://smartthings.developer.samsung.com/blog/en-us/2019/02/13/Using-Developer-Mode-in-the-SmartThings-App</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102</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8814579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Now add a new device in Add Device.</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103</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345757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Basically</a:t>
            </a:r>
            <a:r>
              <a:rPr lang="en-US" altLang="ko-KR" b="0" baseline="0" dirty="0"/>
              <a:t> the registration (i.e. SmartThings EasySetup) use SoftAP mode to communicate between mobile and esp32.</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esp32 WiFi module only support 2.4GH AP. So the frequency setup is required in the class.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Students can find below SSID style during onboarding.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SIC GalUp Thi_E4YOUR_MNIDXXXXX</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When a device is added, a device card is created on the SmartThings Landing Page.</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104</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1143254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In switch_example source, default pin map value is 12 to control LED.</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Students can change pin map value if they want to use</a:t>
            </a:r>
            <a:r>
              <a:rPr lang="en-US" altLang="ko-KR" b="0" baseline="0" dirty="0"/>
              <a:t> </a:t>
            </a:r>
            <a:r>
              <a:rPr lang="en-US" altLang="ko-KR" b="0" dirty="0"/>
              <a:t>their own circuit</a:t>
            </a:r>
            <a:r>
              <a:rPr lang="en-US" altLang="ko-KR" b="0" baseline="0" dirty="0"/>
              <a:t> wiring.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baseline="0" dirty="0"/>
              <a:t>Please refer https://docs.espressif.com/projects/esp-idf/en/latest/esp32/hw-reference/esp32/get-started-devkitc.html</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defTabSz="914400" eaLnBrk="1" fontAlgn="auto" latinLnBrk="0" hangingPunct="1">
              <a:lnSpc>
                <a:spcPct val="100000"/>
              </a:lnSpc>
              <a:spcBef>
                <a:spcPts val="0"/>
              </a:spcBef>
              <a:spcAft>
                <a:spcPts val="0"/>
              </a:spcAft>
              <a:buClrTx/>
              <a:buSzTx/>
              <a:buFontTx/>
              <a:buNone/>
              <a:tabLst/>
              <a:defRPr/>
            </a:pPr>
            <a:r>
              <a:rPr lang="en-US" altLang="ko-KR" dirty="0"/>
              <a:t>Now everything is over. You can see the LED flicker when you switch on / off the card.</a:t>
            </a:r>
          </a:p>
          <a:p>
            <a:endParaRPr lang="ko-KR" altLang="en-US" dirty="0"/>
          </a:p>
        </p:txBody>
      </p:sp>
      <p:sp>
        <p:nvSpPr>
          <p:cNvPr id="4" name="슬라이드 번호 개체 틀 3"/>
          <p:cNvSpPr>
            <a:spLocks noGrp="1"/>
          </p:cNvSpPr>
          <p:nvPr>
            <p:ph type="sldNum" sz="quarter" idx="5"/>
          </p:nvPr>
        </p:nvSpPr>
        <p:spPr/>
        <p:txBody>
          <a:bodyPr/>
          <a:lstStyle/>
          <a:p>
            <a:pPr marL="0" marR="0" lvl="0" indent="0" algn="l" defTabSz="457200" rtl="0" eaLnBrk="1" fontAlgn="auto" latinLnBrk="0" hangingPunct="0">
              <a:lnSpc>
                <a:spcPct val="100000"/>
              </a:lnSpc>
              <a:spcBef>
                <a:spcPts val="0"/>
              </a:spcBef>
              <a:spcAft>
                <a:spcPts val="0"/>
              </a:spcAft>
              <a:buClrTx/>
              <a:buSzTx/>
              <a:buFontTx/>
              <a:buNone/>
              <a:tabLst/>
              <a:defRPr/>
            </a:pPr>
            <a:fld id="{9BF5A829-16B0-48B1-95E4-1346D5D62477}" type="slidenum">
              <a:rPr kumimoji="0" lang="ko-KR" altLang="en-US" sz="18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457200" rtl="0" eaLnBrk="1" fontAlgn="auto" latinLnBrk="0" hangingPunct="0">
                <a:lnSpc>
                  <a:spcPct val="100000"/>
                </a:lnSpc>
                <a:spcBef>
                  <a:spcPts val="0"/>
                </a:spcBef>
                <a:spcAft>
                  <a:spcPts val="0"/>
                </a:spcAft>
                <a:buClrTx/>
                <a:buSzTx/>
                <a:buFontTx/>
                <a:buNone/>
                <a:tabLst/>
                <a:defRPr/>
              </a:pPr>
              <a:t>105</a:t>
            </a:fld>
            <a:endParaRPr kumimoji="0" lang="ko-KR" altLang="en-US" sz="1800" b="0" i="0" u="none" strike="noStrike" kern="0" cap="none" spc="0" normalizeH="0" baseline="0" noProof="0" dirty="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958885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제목 및 내용">
    <p:spTree>
      <p:nvGrpSpPr>
        <p:cNvPr id="1" name=""/>
        <p:cNvGrpSpPr/>
        <p:nvPr/>
      </p:nvGrpSpPr>
      <p:grpSpPr>
        <a:xfrm>
          <a:off x="0" y="0"/>
          <a:ext cx="0" cy="0"/>
          <a:chOff x="0" y="0"/>
          <a:chExt cx="0" cy="0"/>
        </a:xfrm>
      </p:grpSpPr>
      <p:sp>
        <p:nvSpPr>
          <p:cNvPr id="20" name="제목 텍스트"/>
          <p:cNvSpPr txBox="1">
            <a:spLocks noGrp="1"/>
          </p:cNvSpPr>
          <p:nvPr>
            <p:ph type="title"/>
          </p:nvPr>
        </p:nvSpPr>
        <p:spPr>
          <a:prstGeom prst="rect">
            <a:avLst/>
          </a:prstGeom>
        </p:spPr>
        <p:txBody>
          <a:bodyPr/>
          <a:lstStyle/>
          <a:p>
            <a:r>
              <a:t>제목 텍스트</a:t>
            </a:r>
          </a:p>
        </p:txBody>
      </p:sp>
      <p:sp>
        <p:nvSpPr>
          <p:cNvPr id="21" name="본문 첫 번째 줄…"/>
          <p:cNvSpPr txBox="1">
            <a:spLocks noGrp="1"/>
          </p:cNvSpPr>
          <p:nvPr>
            <p:ph type="body"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5185120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 xmlns:a16="http://schemas.microsoft.com/office/drawing/2014/main" id="{1B2B22C2-BBD9-4044-B049-D10CDF14FDE6}"/>
              </a:ext>
            </a:extLst>
          </p:cNvPr>
          <p:cNvSpPr txBox="1">
            <a:spLocks/>
          </p:cNvSpPr>
          <p:nvPr userDrawn="1"/>
        </p:nvSpPr>
        <p:spPr>
          <a:xfrm>
            <a:off x="6953400" y="6347712"/>
            <a:ext cx="180716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kumimoji="1" lang="en-US" altLang="ko-KR" sz="1100" kern="12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1. Introduction to </a:t>
            </a:r>
            <a:r>
              <a:rPr kumimoji="1" lang="en-US" altLang="ko-KR" sz="1100" kern="1200" dirty="0" err="1">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IoT</a:t>
            </a:r>
            <a:endParaRPr kumimoji="1" lang="en-US" altLang="ko-KR" sz="1100" kern="12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3" name="슬라이드 번호 개체 틀 15">
            <a:extLst>
              <a:ext uri="{FF2B5EF4-FFF2-40B4-BE49-F238E27FC236}">
                <a16:creationId xmlns="" xmlns:a16="http://schemas.microsoft.com/office/drawing/2014/main" id="{8C6D6C91-60C1-41CF-B03F-1735A6A41637}"/>
              </a:ext>
            </a:extLst>
          </p:cNvPr>
          <p:cNvSpPr txBox="1">
            <a:spLocks/>
          </p:cNvSpPr>
          <p:nvPr userDrawn="1"/>
        </p:nvSpPr>
        <p:spPr>
          <a:xfrm>
            <a:off x="8808691" y="6347726"/>
            <a:ext cx="538336"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2189335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사용자 지정 레이아웃">
    <p:spTree>
      <p:nvGrpSpPr>
        <p:cNvPr id="1" name=""/>
        <p:cNvGrpSpPr/>
        <p:nvPr/>
      </p:nvGrpSpPr>
      <p:grpSpPr>
        <a:xfrm>
          <a:off x="0" y="0"/>
          <a:ext cx="0" cy="0"/>
          <a:chOff x="0" y="0"/>
          <a:chExt cx="0" cy="0"/>
        </a:xfrm>
      </p:grpSpPr>
      <p:sp>
        <p:nvSpPr>
          <p:cNvPr id="47" name="Rectangle 70"/>
          <p:cNvSpPr/>
          <p:nvPr/>
        </p:nvSpPr>
        <p:spPr>
          <a:xfrm>
            <a:off x="2" y="0"/>
            <a:ext cx="9915538" cy="1197332"/>
          </a:xfrm>
          <a:prstGeom prst="rect">
            <a:avLst/>
          </a:prstGeom>
          <a:solidFill>
            <a:srgbClr val="193EB0"/>
          </a:solidFill>
          <a:ln w="12700">
            <a:miter lim="400000"/>
          </a:ln>
        </p:spPr>
        <p:txBody>
          <a:bodyPr lIns="45719" rIns="45719" anchor="ctr"/>
          <a:lstStyle/>
          <a:p>
            <a:pPr algn="ctr">
              <a:defRPr>
                <a:solidFill>
                  <a:srgbClr val="FFFFFF"/>
                </a:solidFill>
                <a:latin typeface="SamsungOne 400"/>
                <a:ea typeface="SamsungOne 400"/>
                <a:cs typeface="SamsungOne 400"/>
                <a:sym typeface="SamsungOne 400"/>
              </a:defRPr>
            </a:pPr>
            <a:endParaRPr sz="1800"/>
          </a:p>
        </p:txBody>
      </p:sp>
      <p:sp>
        <p:nvSpPr>
          <p:cNvPr id="48" name="직사각형 6"/>
          <p:cNvSpPr txBox="1"/>
          <p:nvPr/>
        </p:nvSpPr>
        <p:spPr>
          <a:xfrm>
            <a:off x="570413" y="6347687"/>
            <a:ext cx="2892497" cy="169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100">
                <a:solidFill>
                  <a:srgbClr val="808080"/>
                </a:solidFill>
                <a:latin typeface="Samsung Sharp Sans Medium"/>
                <a:ea typeface="Samsung Sharp Sans Medium"/>
                <a:cs typeface="Samsung Sharp Sans Medium"/>
                <a:sym typeface="Samsung Sharp Sans Medium"/>
              </a:defRPr>
            </a:lvl1pPr>
          </a:lstStyle>
          <a:p>
            <a:r>
              <a:rPr sz="1100"/>
              <a:t>Samsung Innovation Campus</a:t>
            </a:r>
          </a:p>
        </p:txBody>
      </p:sp>
      <p:sp>
        <p:nvSpPr>
          <p:cNvPr id="49" name="직선 연결선 7"/>
          <p:cNvSpPr/>
          <p:nvPr/>
        </p:nvSpPr>
        <p:spPr>
          <a:xfrm>
            <a:off x="570411" y="6209430"/>
            <a:ext cx="8785610" cy="1"/>
          </a:xfrm>
          <a:prstGeom prst="line">
            <a:avLst/>
          </a:prstGeom>
          <a:ln w="6350">
            <a:solidFill>
              <a:srgbClr val="BFBFBF"/>
            </a:solidFill>
            <a:miter/>
          </a:ln>
        </p:spPr>
        <p:txBody>
          <a:bodyPr lIns="45719" rIns="45719"/>
          <a:lstStyle/>
          <a:p>
            <a:endParaRPr sz="1800"/>
          </a:p>
        </p:txBody>
      </p:sp>
      <p:sp>
        <p:nvSpPr>
          <p:cNvPr id="50" name="슬라이드 번호 개체 틀 15"/>
          <p:cNvSpPr txBox="1"/>
          <p:nvPr/>
        </p:nvSpPr>
        <p:spPr>
          <a:xfrm>
            <a:off x="7083704" y="6347710"/>
            <a:ext cx="1733465" cy="169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914368">
              <a:defRPr sz="1100">
                <a:solidFill>
                  <a:srgbClr val="808080"/>
                </a:solidFill>
                <a:latin typeface="SamsungOne 400"/>
                <a:ea typeface="SamsungOne 400"/>
                <a:cs typeface="SamsungOne 400"/>
                <a:sym typeface="SamsungOne 400"/>
              </a:defRPr>
            </a:lvl1pPr>
          </a:lstStyle>
          <a:p>
            <a:r>
              <a:rPr sz="1100"/>
              <a:t>Chapter 9. Galaxy Upcycling</a:t>
            </a:r>
          </a:p>
        </p:txBody>
      </p:sp>
      <p:sp>
        <p:nvSpPr>
          <p:cNvPr id="51" name="슬라이드 번호"/>
          <p:cNvSpPr txBox="1">
            <a:spLocks noGrp="1"/>
          </p:cNvSpPr>
          <p:nvPr>
            <p:ph type="sldNum" sz="quarter" idx="2"/>
          </p:nvPr>
        </p:nvSpPr>
        <p:spPr>
          <a:xfrm>
            <a:off x="9206945" y="6363097"/>
            <a:ext cx="149080" cy="138499"/>
          </a:xfrm>
          <a:prstGeom prst="rect">
            <a:avLst/>
          </a:prstGeom>
        </p:spPr>
        <p:txBody>
          <a:bodyPr lIns="0" tIns="0" rIns="0" bIns="0"/>
          <a:lstStyle>
            <a:lvl1pPr>
              <a:defRPr sz="900">
                <a:solidFill>
                  <a:srgbClr val="808080"/>
                </a:solidFill>
                <a:latin typeface="SamsungOne 300"/>
                <a:ea typeface="SamsungOne 300"/>
                <a:cs typeface="SamsungOne 300"/>
                <a:sym typeface="SamsungOne 300"/>
              </a:defRPr>
            </a:lvl1pPr>
          </a:lstStyle>
          <a:p>
            <a:fld id="{86CB4B4D-7CA3-9044-876B-883B54F8677D}" type="slidenum">
              <a:t>‹#›</a:t>
            </a:fld>
            <a:endParaRPr/>
          </a:p>
        </p:txBody>
      </p:sp>
      <p:pic>
        <p:nvPicPr>
          <p:cNvPr id="52" name="그림 3" descr="그림 3"/>
          <p:cNvPicPr>
            <a:picLocks noChangeAspect="1"/>
          </p:cNvPicPr>
          <p:nvPr/>
        </p:nvPicPr>
        <p:blipFill>
          <a:blip r:embed="rId2"/>
          <a:stretch>
            <a:fillRect/>
          </a:stretch>
        </p:blipFill>
        <p:spPr>
          <a:xfrm>
            <a:off x="8153366" y="425373"/>
            <a:ext cx="1282318" cy="216389"/>
          </a:xfrm>
          <a:prstGeom prst="rect">
            <a:avLst/>
          </a:prstGeom>
          <a:ln w="12700">
            <a:miter lim="400000"/>
          </a:ln>
        </p:spPr>
      </p:pic>
    </p:spTree>
    <p:extLst>
      <p:ext uri="{BB962C8B-B14F-4D97-AF65-F5344CB8AC3E}">
        <p14:creationId xmlns:p14="http://schemas.microsoft.com/office/powerpoint/2010/main" val="415473290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사용자 지정 레이아웃">
    <p:spTree>
      <p:nvGrpSpPr>
        <p:cNvPr id="1" name=""/>
        <p:cNvGrpSpPr/>
        <p:nvPr/>
      </p:nvGrpSpPr>
      <p:grpSpPr>
        <a:xfrm>
          <a:off x="0" y="0"/>
          <a:ext cx="0" cy="0"/>
          <a:chOff x="0" y="0"/>
          <a:chExt cx="0" cy="0"/>
        </a:xfrm>
      </p:grpSpPr>
      <p:sp>
        <p:nvSpPr>
          <p:cNvPr id="59" name="직선 연결선 58"/>
          <p:cNvSpPr/>
          <p:nvPr/>
        </p:nvSpPr>
        <p:spPr>
          <a:xfrm>
            <a:off x="566454" y="1773079"/>
            <a:ext cx="8908193" cy="1"/>
          </a:xfrm>
          <a:prstGeom prst="line">
            <a:avLst/>
          </a:prstGeom>
          <a:ln w="6350">
            <a:solidFill>
              <a:schemeClr val="accent1"/>
            </a:solidFill>
            <a:miter/>
          </a:ln>
        </p:spPr>
        <p:txBody>
          <a:bodyPr lIns="45719" rIns="45719"/>
          <a:lstStyle/>
          <a:p>
            <a:endParaRPr sz="1800"/>
          </a:p>
        </p:txBody>
      </p:sp>
      <p:sp>
        <p:nvSpPr>
          <p:cNvPr id="60" name="직선 연결선 59"/>
          <p:cNvSpPr/>
          <p:nvPr/>
        </p:nvSpPr>
        <p:spPr>
          <a:xfrm>
            <a:off x="548441" y="1593179"/>
            <a:ext cx="8908193" cy="1"/>
          </a:xfrm>
          <a:prstGeom prst="line">
            <a:avLst/>
          </a:prstGeom>
          <a:ln w="6350">
            <a:solidFill>
              <a:schemeClr val="accent1"/>
            </a:solidFill>
            <a:miter/>
          </a:ln>
        </p:spPr>
        <p:txBody>
          <a:bodyPr lIns="45719" rIns="45719"/>
          <a:lstStyle/>
          <a:p>
            <a:endParaRPr sz="1800"/>
          </a:p>
        </p:txBody>
      </p:sp>
      <p:sp>
        <p:nvSpPr>
          <p:cNvPr id="61" name="직선 연결선 61"/>
          <p:cNvSpPr/>
          <p:nvPr/>
        </p:nvSpPr>
        <p:spPr>
          <a:xfrm>
            <a:off x="548439" y="2248790"/>
            <a:ext cx="8908193" cy="1"/>
          </a:xfrm>
          <a:prstGeom prst="line">
            <a:avLst/>
          </a:prstGeom>
          <a:ln w="6350">
            <a:solidFill>
              <a:schemeClr val="accent1"/>
            </a:solidFill>
            <a:miter/>
          </a:ln>
        </p:spPr>
        <p:txBody>
          <a:bodyPr lIns="45719" rIns="45719"/>
          <a:lstStyle/>
          <a:p>
            <a:endParaRPr sz="1800"/>
          </a:p>
        </p:txBody>
      </p:sp>
      <p:sp>
        <p:nvSpPr>
          <p:cNvPr id="62" name="Rectangle 70"/>
          <p:cNvSpPr/>
          <p:nvPr/>
        </p:nvSpPr>
        <p:spPr>
          <a:xfrm>
            <a:off x="2" y="0"/>
            <a:ext cx="9915538" cy="1197332"/>
          </a:xfrm>
          <a:prstGeom prst="rect">
            <a:avLst/>
          </a:prstGeom>
          <a:solidFill>
            <a:srgbClr val="193EB0"/>
          </a:solidFill>
          <a:ln w="12700">
            <a:miter lim="400000"/>
          </a:ln>
        </p:spPr>
        <p:txBody>
          <a:bodyPr lIns="45719" rIns="45719" anchor="ctr"/>
          <a:lstStyle/>
          <a:p>
            <a:pPr algn="ctr">
              <a:defRPr>
                <a:solidFill>
                  <a:srgbClr val="FFFFFF"/>
                </a:solidFill>
                <a:latin typeface="SamsungOne 400"/>
                <a:ea typeface="SamsungOne 400"/>
                <a:cs typeface="SamsungOne 400"/>
                <a:sym typeface="SamsungOne 400"/>
              </a:defRPr>
            </a:pPr>
            <a:endParaRPr sz="1800"/>
          </a:p>
        </p:txBody>
      </p:sp>
      <p:sp>
        <p:nvSpPr>
          <p:cNvPr id="63" name="직선 연결선 7"/>
          <p:cNvSpPr/>
          <p:nvPr/>
        </p:nvSpPr>
        <p:spPr>
          <a:xfrm>
            <a:off x="570411" y="6209430"/>
            <a:ext cx="8785610" cy="1"/>
          </a:xfrm>
          <a:prstGeom prst="line">
            <a:avLst/>
          </a:prstGeom>
          <a:ln w="6350">
            <a:solidFill>
              <a:srgbClr val="BFBFBF"/>
            </a:solidFill>
            <a:miter/>
          </a:ln>
        </p:spPr>
        <p:txBody>
          <a:bodyPr lIns="45719" rIns="45719"/>
          <a:lstStyle/>
          <a:p>
            <a:endParaRPr sz="1800"/>
          </a:p>
        </p:txBody>
      </p:sp>
      <p:sp>
        <p:nvSpPr>
          <p:cNvPr id="64" name="슬라이드 번호 개체 틀 15"/>
          <p:cNvSpPr txBox="1"/>
          <p:nvPr/>
        </p:nvSpPr>
        <p:spPr>
          <a:xfrm>
            <a:off x="7083704" y="6347710"/>
            <a:ext cx="1733465" cy="169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914368">
              <a:defRPr sz="1100">
                <a:solidFill>
                  <a:srgbClr val="808080"/>
                </a:solidFill>
                <a:latin typeface="SamsungOne 400"/>
                <a:ea typeface="SamsungOne 400"/>
                <a:cs typeface="SamsungOne 400"/>
                <a:sym typeface="SamsungOne 400"/>
              </a:defRPr>
            </a:lvl1pPr>
          </a:lstStyle>
          <a:p>
            <a:r>
              <a:rPr sz="1100" dirty="0"/>
              <a:t>Chapter 9. Galaxy Upcycling</a:t>
            </a:r>
          </a:p>
        </p:txBody>
      </p:sp>
      <p:sp>
        <p:nvSpPr>
          <p:cNvPr id="65" name="슬라이드 번호"/>
          <p:cNvSpPr txBox="1">
            <a:spLocks noGrp="1"/>
          </p:cNvSpPr>
          <p:nvPr>
            <p:ph type="sldNum" sz="quarter" idx="2"/>
          </p:nvPr>
        </p:nvSpPr>
        <p:spPr>
          <a:xfrm>
            <a:off x="9206945" y="6363097"/>
            <a:ext cx="149080" cy="138499"/>
          </a:xfrm>
          <a:prstGeom prst="rect">
            <a:avLst/>
          </a:prstGeom>
        </p:spPr>
        <p:txBody>
          <a:bodyPr lIns="0" tIns="0" rIns="0" bIns="0"/>
          <a:lstStyle>
            <a:lvl1pPr>
              <a:defRPr sz="900">
                <a:solidFill>
                  <a:srgbClr val="808080"/>
                </a:solidFill>
                <a:latin typeface="SamsungOne 300"/>
                <a:ea typeface="SamsungOne 300"/>
                <a:cs typeface="SamsungOne 300"/>
                <a:sym typeface="SamsungOne 300"/>
              </a:defRPr>
            </a:lvl1pPr>
          </a:lstStyle>
          <a:p>
            <a:fld id="{86CB4B4D-7CA3-9044-876B-883B54F8677D}" type="slidenum">
              <a:t>‹#›</a:t>
            </a:fld>
            <a:endParaRPr/>
          </a:p>
        </p:txBody>
      </p:sp>
      <p:sp>
        <p:nvSpPr>
          <p:cNvPr id="66" name="직선 연결선 48"/>
          <p:cNvSpPr/>
          <p:nvPr/>
        </p:nvSpPr>
        <p:spPr>
          <a:xfrm flipH="1">
            <a:off x="549838" y="1197330"/>
            <a:ext cx="1" cy="5343208"/>
          </a:xfrm>
          <a:prstGeom prst="line">
            <a:avLst/>
          </a:prstGeom>
          <a:ln w="6350">
            <a:solidFill>
              <a:schemeClr val="accent1"/>
            </a:solidFill>
            <a:miter/>
          </a:ln>
        </p:spPr>
        <p:txBody>
          <a:bodyPr lIns="45719" rIns="45719"/>
          <a:lstStyle/>
          <a:p>
            <a:endParaRPr sz="1800"/>
          </a:p>
        </p:txBody>
      </p:sp>
      <p:sp>
        <p:nvSpPr>
          <p:cNvPr id="67" name="직선 연결선 60"/>
          <p:cNvSpPr/>
          <p:nvPr/>
        </p:nvSpPr>
        <p:spPr>
          <a:xfrm>
            <a:off x="548436" y="2730854"/>
            <a:ext cx="8908193" cy="1"/>
          </a:xfrm>
          <a:prstGeom prst="line">
            <a:avLst/>
          </a:prstGeom>
          <a:ln w="6350">
            <a:solidFill>
              <a:schemeClr val="accent1"/>
            </a:solidFill>
            <a:miter/>
          </a:ln>
        </p:spPr>
        <p:txBody>
          <a:bodyPr lIns="45719" rIns="45719"/>
          <a:lstStyle/>
          <a:p>
            <a:endParaRPr sz="1800"/>
          </a:p>
        </p:txBody>
      </p:sp>
      <p:sp>
        <p:nvSpPr>
          <p:cNvPr id="68" name="직선 연결선 62"/>
          <p:cNvSpPr/>
          <p:nvPr/>
        </p:nvSpPr>
        <p:spPr>
          <a:xfrm>
            <a:off x="548438" y="2429782"/>
            <a:ext cx="8908193" cy="1"/>
          </a:xfrm>
          <a:prstGeom prst="line">
            <a:avLst/>
          </a:prstGeom>
          <a:ln w="6350">
            <a:solidFill>
              <a:schemeClr val="accent1"/>
            </a:solidFill>
            <a:miter/>
          </a:ln>
        </p:spPr>
        <p:txBody>
          <a:bodyPr lIns="45719" rIns="45719"/>
          <a:lstStyle/>
          <a:p>
            <a:endParaRPr sz="1800"/>
          </a:p>
        </p:txBody>
      </p:sp>
      <p:sp>
        <p:nvSpPr>
          <p:cNvPr id="69" name="직선 연결선 63"/>
          <p:cNvSpPr/>
          <p:nvPr/>
        </p:nvSpPr>
        <p:spPr>
          <a:xfrm>
            <a:off x="548437" y="2634396"/>
            <a:ext cx="8908193" cy="1"/>
          </a:xfrm>
          <a:prstGeom prst="line">
            <a:avLst/>
          </a:prstGeom>
          <a:ln w="6350">
            <a:solidFill>
              <a:schemeClr val="accent1"/>
            </a:solidFill>
            <a:miter/>
          </a:ln>
        </p:spPr>
        <p:txBody>
          <a:bodyPr lIns="45719" rIns="45719"/>
          <a:lstStyle/>
          <a:p>
            <a:endParaRPr sz="1800"/>
          </a:p>
        </p:txBody>
      </p:sp>
      <p:sp>
        <p:nvSpPr>
          <p:cNvPr id="70" name="직선 연결선 64"/>
          <p:cNvSpPr/>
          <p:nvPr/>
        </p:nvSpPr>
        <p:spPr>
          <a:xfrm>
            <a:off x="548436" y="1925478"/>
            <a:ext cx="8908193" cy="1"/>
          </a:xfrm>
          <a:prstGeom prst="line">
            <a:avLst/>
          </a:prstGeom>
          <a:ln w="6350">
            <a:solidFill>
              <a:schemeClr val="accent1"/>
            </a:solidFill>
            <a:miter/>
          </a:ln>
        </p:spPr>
        <p:txBody>
          <a:bodyPr lIns="45719" rIns="45719"/>
          <a:lstStyle/>
          <a:p>
            <a:endParaRPr sz="1800"/>
          </a:p>
        </p:txBody>
      </p:sp>
    </p:spTree>
    <p:extLst>
      <p:ext uri="{BB962C8B-B14F-4D97-AF65-F5344CB8AC3E}">
        <p14:creationId xmlns:p14="http://schemas.microsoft.com/office/powerpoint/2010/main" val="6290099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7"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3179"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99"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3179" rtl="0" eaLnBrk="1" fontAlgn="auto" latinLnBrk="1" hangingPunct="1">
                <a:lnSpc>
                  <a:spcPct val="100000"/>
                </a:lnSpc>
                <a:spcBef>
                  <a:spcPts val="0"/>
                </a:spcBef>
                <a:spcAft>
                  <a:spcPts val="0"/>
                </a:spcAft>
                <a:buClrTx/>
                <a:buSzTx/>
                <a:buFontTx/>
                <a:buNone/>
                <a:tabLst/>
                <a:defRPr/>
              </a:pPr>
              <a:t>‹#›</a:t>
            </a:fld>
            <a:endParaRPr lang="en-US" altLang="ko-KR" sz="899"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3"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99"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22943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7"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3179"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99"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3179" rtl="0" eaLnBrk="1" fontAlgn="auto" latinLnBrk="1" hangingPunct="1">
                <a:lnSpc>
                  <a:spcPct val="100000"/>
                </a:lnSpc>
                <a:spcBef>
                  <a:spcPts val="0"/>
                </a:spcBef>
                <a:spcAft>
                  <a:spcPts val="0"/>
                </a:spcAft>
                <a:buClrTx/>
                <a:buSzTx/>
                <a:buFontTx/>
                <a:buNone/>
                <a:tabLst/>
                <a:defRPr/>
              </a:pPr>
              <a:t>‹#›</a:t>
            </a:fld>
            <a:endParaRPr lang="en-US" altLang="ko-KR" sz="899"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3"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99"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p:cNvSpPr txBox="1"/>
          <p:nvPr userDrawn="1"/>
        </p:nvSpPr>
        <p:spPr>
          <a:xfrm>
            <a:off x="7083704" y="6482751"/>
            <a:ext cx="1733465" cy="1692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914368">
              <a:defRPr sz="1100">
                <a:solidFill>
                  <a:srgbClr val="808080"/>
                </a:solidFill>
                <a:latin typeface="SamsungOne 400"/>
                <a:ea typeface="SamsungOne 400"/>
                <a:cs typeface="SamsungOne 400"/>
                <a:sym typeface="SamsungOne 400"/>
              </a:defRPr>
            </a:lvl1pPr>
          </a:lstStyle>
          <a:p>
            <a:r>
              <a:rPr sz="1100" dirty="0"/>
              <a:t>Chapter 9. Galaxy Upcycling</a:t>
            </a:r>
          </a:p>
        </p:txBody>
      </p:sp>
    </p:spTree>
    <p:extLst>
      <p:ext uri="{BB962C8B-B14F-4D97-AF65-F5344CB8AC3E}">
        <p14:creationId xmlns:p14="http://schemas.microsoft.com/office/powerpoint/2010/main" val="348856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613"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84298" tIns="42149" rIns="84298" bIns="42149" numCol="1" anchor="t" anchorCtr="0" compatLnSpc="1">
            <a:prstTxWarp prst="textNoShape">
              <a:avLst/>
            </a:prstTxWarp>
            <a:scene3d>
              <a:camera prst="orthographicFront"/>
              <a:lightRig rig="threePt" dir="t"/>
            </a:scene3d>
            <a:sp3d>
              <a:bevelT w="0" h="6350"/>
            </a:sp3d>
          </a:bodyPr>
          <a:lstStyle/>
          <a:p>
            <a:pPr marL="0" marR="0" lvl="0" indent="0" algn="l" defTabSz="842986" rtl="0" eaLnBrk="1" fontAlgn="auto" latinLnBrk="1" hangingPunct="1">
              <a:lnSpc>
                <a:spcPct val="100000"/>
              </a:lnSpc>
              <a:spcBef>
                <a:spcPts val="0"/>
              </a:spcBef>
              <a:spcAft>
                <a:spcPts val="0"/>
              </a:spcAft>
              <a:buClrTx/>
              <a:buSzTx/>
              <a:buFontTx/>
              <a:buNone/>
              <a:tabLst/>
              <a:defRPr/>
            </a:pPr>
            <a:endParaRPr lang="ko-KR" altLang="en-US" sz="1807"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9" y="6141164"/>
            <a:ext cx="1372004" cy="450000"/>
          </a:xfrm>
          <a:prstGeom prst="rect">
            <a:avLst/>
          </a:prstGeom>
        </p:spPr>
      </p:pic>
      <p:sp>
        <p:nvSpPr>
          <p:cNvPr id="5" name="직사각형 133">
            <a:extLst>
              <a:ext uri="{FF2B5EF4-FFF2-40B4-BE49-F238E27FC236}">
                <a16:creationId xmlns="" xmlns:a16="http://schemas.microsoft.com/office/drawing/2014/main" id="{CC1F6A50-BBC0-462D-8DA9-7C7FC38270A1}"/>
              </a:ext>
            </a:extLst>
          </p:cNvPr>
          <p:cNvSpPr/>
          <p:nvPr userDrawn="1"/>
        </p:nvSpPr>
        <p:spPr>
          <a:xfrm>
            <a:off x="720001" y="1710002"/>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842986" latinLnBrk="1">
              <a:defRPr/>
            </a:pPr>
            <a:r>
              <a:rPr lang="en-US" altLang="ko-KR" sz="4794" dirty="0">
                <a:solidFill>
                  <a:schemeClr val="tx1"/>
                </a:solidFill>
                <a:latin typeface="Samsung Sharp Sans"/>
                <a:ea typeface="Samsung Sharp Sans Regular" pitchFamily="2" charset="0"/>
                <a:cs typeface="Samsung Sharp Sans Regular" pitchFamily="2" charset="0"/>
              </a:rPr>
              <a:t>Samsung </a:t>
            </a:r>
          </a:p>
          <a:p>
            <a:pPr defTabSz="842986" latinLnBrk="1">
              <a:defRPr/>
            </a:pPr>
            <a:r>
              <a:rPr lang="en-US" altLang="ko-KR" sz="4794" dirty="0">
                <a:solidFill>
                  <a:schemeClr val="tx1"/>
                </a:solidFill>
                <a:latin typeface="Samsung Sharp Sans"/>
                <a:ea typeface="Samsung Sharp Sans Regular" pitchFamily="2" charset="0"/>
                <a:cs typeface="Samsung Sharp Sans Regular" pitchFamily="2" charset="0"/>
              </a:rPr>
              <a:t>Innovation </a:t>
            </a:r>
          </a:p>
          <a:p>
            <a:pPr defTabSz="842986" latinLnBrk="1">
              <a:defRPr/>
            </a:pPr>
            <a:r>
              <a:rPr lang="en-US" altLang="ko-KR" sz="4794" dirty="0">
                <a:solidFill>
                  <a:schemeClr val="tx1"/>
                </a:solidFill>
                <a:latin typeface="Samsung Sharp Sans"/>
                <a:ea typeface="Samsung Sharp Sans Regular" pitchFamily="2" charset="0"/>
                <a:cs typeface="Samsung Sharp Sans Regular" pitchFamily="2" charset="0"/>
              </a:rPr>
              <a:t>Campus</a:t>
            </a:r>
          </a:p>
        </p:txBody>
      </p:sp>
      <p:sp>
        <p:nvSpPr>
          <p:cNvPr id="7" name="직사각형 133">
            <a:extLst>
              <a:ext uri="{FF2B5EF4-FFF2-40B4-BE49-F238E27FC236}">
                <a16:creationId xmlns="" xmlns:a16="http://schemas.microsoft.com/office/drawing/2014/main" id="{02AEFB84-D8D5-4B1A-B2DF-5F3512A32AE4}"/>
              </a:ext>
            </a:extLst>
          </p:cNvPr>
          <p:cNvSpPr/>
          <p:nvPr userDrawn="1"/>
        </p:nvSpPr>
        <p:spPr>
          <a:xfrm>
            <a:off x="990000" y="4320002"/>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842986" latinLnBrk="1">
              <a:defRPr/>
            </a:pPr>
            <a:r>
              <a:rPr lang="en-US" altLang="ko-KR" sz="2397" dirty="0">
                <a:solidFill>
                  <a:srgbClr val="1428A0"/>
                </a:solidFill>
                <a:latin typeface="Samsung Sharp Sans"/>
                <a:ea typeface="Samsung Sharp Sans Regular" pitchFamily="2" charset="0"/>
                <a:cs typeface="Samsung Sharp Sans Regular" pitchFamily="2" charset="0"/>
              </a:rPr>
              <a:t>Internet of Things Course</a:t>
            </a:r>
            <a:endParaRPr lang="ko-KR" altLang="en-US" sz="2397" dirty="0">
              <a:solidFill>
                <a:srgbClr val="1428A0"/>
              </a:solidFill>
              <a:latin typeface="Samsung Sharp Sans"/>
              <a:ea typeface="Samsung Sharp Sans Regular" pitchFamily="2" charset="0"/>
              <a:cs typeface="Samsung Sharp Sans Regular" pitchFamily="2" charset="0"/>
            </a:endParaRPr>
          </a:p>
        </p:txBody>
      </p:sp>
      <p:sp>
        <p:nvSpPr>
          <p:cNvPr id="8" name="직사각형 7">
            <a:extLst>
              <a:ext uri="{FF2B5EF4-FFF2-40B4-BE49-F238E27FC236}">
                <a16:creationId xmlns="" xmlns:a16="http://schemas.microsoft.com/office/drawing/2014/main" id="{7EBFF305-BFA3-4CAF-A314-24C4D6B4F65B}"/>
              </a:ext>
            </a:extLst>
          </p:cNvPr>
          <p:cNvSpPr/>
          <p:nvPr userDrawn="1"/>
        </p:nvSpPr>
        <p:spPr>
          <a:xfrm>
            <a:off x="724690"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1492">
              <a:defRPr/>
            </a:pPr>
            <a:endParaRPr lang="ko-KR" altLang="en-US" sz="1798" dirty="0">
              <a:solidFill>
                <a:prstClr val="white"/>
              </a:solidFill>
              <a:latin typeface="Calibri" panose="020F0502020204030204"/>
              <a:ea typeface="맑은 고딕" panose="020B0503020000020004" pitchFamily="50" charset="-127"/>
            </a:endParaRPr>
          </a:p>
        </p:txBody>
      </p:sp>
    </p:spTree>
    <p:extLst>
      <p:ext uri="{BB962C8B-B14F-4D97-AF65-F5344CB8AC3E}">
        <p14:creationId xmlns:p14="http://schemas.microsoft.com/office/powerpoint/2010/main" val="140883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UNIT_Detail">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5"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7" y="6498004"/>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295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99"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842956" rtl="0" eaLnBrk="1" fontAlgn="auto" latinLnBrk="1" hangingPunct="1">
                <a:lnSpc>
                  <a:spcPct val="100000"/>
                </a:lnSpc>
                <a:spcBef>
                  <a:spcPts val="0"/>
                </a:spcBef>
                <a:spcAft>
                  <a:spcPts val="0"/>
                </a:spcAft>
                <a:buClrTx/>
                <a:buSzTx/>
                <a:buFontTx/>
                <a:buNone/>
                <a:tabLst/>
                <a:defRPr/>
              </a:pPr>
              <a:t>‹#›</a:t>
            </a:fld>
            <a:endParaRPr lang="en-US" altLang="ko-KR" sz="899"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3" y="6498006"/>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99"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7" name="텍스트 개체 틀 5">
            <a:extLst>
              <a:ext uri="{FF2B5EF4-FFF2-40B4-BE49-F238E27FC236}">
                <a16:creationId xmlns="" xmlns:a16="http://schemas.microsoft.com/office/drawing/2014/main" id="{69025CEA-83E2-41C7-B92C-F9B435DD5554}"/>
              </a:ext>
            </a:extLst>
          </p:cNvPr>
          <p:cNvSpPr>
            <a:spLocks noGrp="1"/>
          </p:cNvSpPr>
          <p:nvPr>
            <p:ph type="body" sz="quarter" idx="10" hasCustomPrompt="1"/>
          </p:nvPr>
        </p:nvSpPr>
        <p:spPr>
          <a:xfrm>
            <a:off x="989700" y="3038807"/>
            <a:ext cx="8604000" cy="554400"/>
          </a:xfrm>
          <a:prstGeom prst="rect">
            <a:avLst/>
          </a:prstGeom>
        </p:spPr>
        <p:txBody>
          <a:bodyPr lIns="0" tIns="0" rIns="0" bIns="0" anchor="t"/>
          <a:lstStyle>
            <a:lvl1pPr marL="0" indent="0">
              <a:lnSpc>
                <a:spcPct val="100000"/>
              </a:lnSpc>
              <a:spcBef>
                <a:spcPts val="0"/>
              </a:spcBef>
              <a:buNone/>
              <a:defRPr sz="3595">
                <a:latin typeface="Samsung Sharp Sans"/>
              </a:defRPr>
            </a:lvl1pPr>
          </a:lstStyle>
          <a:p>
            <a:pPr lvl="0"/>
            <a:r>
              <a:rPr lang="en-US" dirty="0"/>
              <a:t>Main Title</a:t>
            </a:r>
          </a:p>
        </p:txBody>
      </p:sp>
      <p:sp>
        <p:nvSpPr>
          <p:cNvPr id="19" name="텍스트 개체 틀 17">
            <a:extLst>
              <a:ext uri="{FF2B5EF4-FFF2-40B4-BE49-F238E27FC236}">
                <a16:creationId xmlns="" xmlns:a16="http://schemas.microsoft.com/office/drawing/2014/main" id="{0A6D8EE3-5C63-4B07-920D-72B719DC7C8F}"/>
              </a:ext>
            </a:extLst>
          </p:cNvPr>
          <p:cNvSpPr>
            <a:spLocks noGrp="1"/>
          </p:cNvSpPr>
          <p:nvPr>
            <p:ph type="body" sz="quarter" idx="11" hasCustomPrompt="1"/>
          </p:nvPr>
        </p:nvSpPr>
        <p:spPr>
          <a:xfrm>
            <a:off x="992455" y="2745358"/>
            <a:ext cx="5477256" cy="310896"/>
          </a:xfrm>
          <a:prstGeom prst="rect">
            <a:avLst/>
          </a:prstGeom>
        </p:spPr>
        <p:txBody>
          <a:bodyPr lIns="0" tIns="0" rIns="0" bIns="0" anchor="ctr"/>
          <a:lstStyle>
            <a:lvl1pPr marL="0" indent="0">
              <a:lnSpc>
                <a:spcPct val="100000"/>
              </a:lnSpc>
              <a:spcBef>
                <a:spcPts val="0"/>
              </a:spcBef>
              <a:buNone/>
              <a:defRPr lang="en-US" sz="1997" dirty="0">
                <a:solidFill>
                  <a:schemeClr val="bg1">
                    <a:lumMod val="50000"/>
                  </a:schemeClr>
                </a:solidFill>
                <a:latin typeface="Samsung Sharp Sans"/>
              </a:defRPr>
            </a:lvl1pPr>
          </a:lstStyle>
          <a:p>
            <a:pPr lvl="0"/>
            <a:r>
              <a:rPr lang="en-US" dirty="0"/>
              <a:t>Unit no</a:t>
            </a:r>
          </a:p>
        </p:txBody>
      </p:sp>
      <p:sp>
        <p:nvSpPr>
          <p:cNvPr id="10"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6849054"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2956" latinLnBrk="1">
              <a:defRPr/>
            </a:pPr>
            <a:r>
              <a:rPr lang="en-US" altLang="ko-KR" sz="899" dirty="0">
                <a:solidFill>
                  <a:schemeClr val="bg1">
                    <a:lumMod val="50000"/>
                  </a:schemeClr>
                </a:solidFill>
                <a:latin typeface="Samsung Sharp Sans Medium" pitchFamily="2" charset="0"/>
                <a:ea typeface="Samsung Sharp Sans Medium" pitchFamily="2" charset="0"/>
                <a:cs typeface="Samsung Sharp Sans Medium" pitchFamily="2" charset="0"/>
              </a:rPr>
              <a:t>Chapter 9. Galaxy Upcycling</a:t>
            </a:r>
          </a:p>
        </p:txBody>
      </p:sp>
    </p:spTree>
    <p:extLst>
      <p:ext uri="{BB962C8B-B14F-4D97-AF65-F5344CB8AC3E}">
        <p14:creationId xmlns:p14="http://schemas.microsoft.com/office/powerpoint/2010/main" val="338925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ody">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2" y="0"/>
            <a:ext cx="9909172"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7"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2956"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99"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842956" rtl="0" eaLnBrk="1" fontAlgn="auto" latinLnBrk="1" hangingPunct="1">
                <a:lnSpc>
                  <a:spcPct val="100000"/>
                </a:lnSpc>
                <a:spcBef>
                  <a:spcPts val="0"/>
                </a:spcBef>
                <a:spcAft>
                  <a:spcPts val="0"/>
                </a:spcAft>
                <a:buClrTx/>
                <a:buSzTx/>
                <a:buFontTx/>
                <a:buNone/>
                <a:tabLst/>
                <a:defRPr/>
              </a:pPr>
              <a:t>‹#›</a:t>
            </a:fld>
            <a:endParaRPr lang="en-US" altLang="ko-KR" sz="899"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3"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99"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6849054"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2956" latinLnBrk="1">
              <a:defRPr/>
            </a:pPr>
            <a:r>
              <a:rPr lang="en-US" altLang="ko-KR" sz="899" dirty="0">
                <a:solidFill>
                  <a:schemeClr val="bg1">
                    <a:lumMod val="50000"/>
                  </a:schemeClr>
                </a:solidFill>
                <a:latin typeface="Samsung Sharp Sans Medium" pitchFamily="2" charset="0"/>
                <a:ea typeface="Samsung Sharp Sans Medium" pitchFamily="2" charset="0"/>
                <a:cs typeface="Samsung Sharp Sans Medium" pitchFamily="2" charset="0"/>
              </a:rPr>
              <a:t>Chapter 9. Galaxy Upcycling</a:t>
            </a:r>
          </a:p>
        </p:txBody>
      </p:sp>
      <p:sp>
        <p:nvSpPr>
          <p:cNvPr id="23" name="텍스트 개체 틀 2">
            <a:extLst>
              <a:ext uri="{FF2B5EF4-FFF2-40B4-BE49-F238E27FC236}">
                <a16:creationId xmlns="" xmlns:a16="http://schemas.microsoft.com/office/drawing/2014/main" id="{3A9C8AAB-57A1-412B-A64C-ED1AF858DDAC}"/>
              </a:ext>
            </a:extLst>
          </p:cNvPr>
          <p:cNvSpPr>
            <a:spLocks noGrp="1"/>
          </p:cNvSpPr>
          <p:nvPr>
            <p:ph type="body" sz="quarter" idx="10" hasCustomPrompt="1"/>
          </p:nvPr>
        </p:nvSpPr>
        <p:spPr>
          <a:xfrm>
            <a:off x="449612" y="447880"/>
            <a:ext cx="7524000" cy="274320"/>
          </a:xfrm>
          <a:prstGeom prst="rect">
            <a:avLst/>
          </a:prstGeom>
        </p:spPr>
        <p:txBody>
          <a:bodyPr lIns="0" tIns="0" rIns="0" bIns="0" anchor="ctr"/>
          <a:lstStyle>
            <a:lvl1pPr marL="0" indent="0">
              <a:lnSpc>
                <a:spcPct val="100000"/>
              </a:lnSpc>
              <a:spcBef>
                <a:spcPts val="0"/>
              </a:spcBef>
              <a:buNone/>
              <a:defRPr sz="1798" b="0">
                <a:solidFill>
                  <a:schemeClr val="bg1"/>
                </a:solidFill>
                <a:latin typeface="Samsung Sharp Sans Medium"/>
              </a:defRPr>
            </a:lvl1pPr>
          </a:lstStyle>
          <a:p>
            <a:pPr lvl="0"/>
            <a:r>
              <a:rPr lang="en-US" dirty="0"/>
              <a:t>Index Text</a:t>
            </a:r>
          </a:p>
        </p:txBody>
      </p:sp>
      <p:sp>
        <p:nvSpPr>
          <p:cNvPr id="26" name="텍스트 개체 틀 2">
            <a:extLst>
              <a:ext uri="{FF2B5EF4-FFF2-40B4-BE49-F238E27FC236}">
                <a16:creationId xmlns="" xmlns:a16="http://schemas.microsoft.com/office/drawing/2014/main" id="{DE49B7A2-0FFE-4D62-9A35-5CB006784148}"/>
              </a:ext>
            </a:extLst>
          </p:cNvPr>
          <p:cNvSpPr>
            <a:spLocks noGrp="1"/>
          </p:cNvSpPr>
          <p:nvPr>
            <p:ph type="body" sz="quarter" idx="11" hasCustomPrompt="1"/>
          </p:nvPr>
        </p:nvSpPr>
        <p:spPr>
          <a:xfrm>
            <a:off x="535872" y="1523052"/>
            <a:ext cx="8796528" cy="493776"/>
          </a:xfrm>
          <a:prstGeom prst="rect">
            <a:avLst/>
          </a:prstGeom>
        </p:spPr>
        <p:txBody>
          <a:bodyPr lIns="0" tIns="0" rIns="0" bIns="0" anchor="ctr"/>
          <a:lstStyle>
            <a:lvl1pPr marL="0" indent="0">
              <a:lnSpc>
                <a:spcPct val="100000"/>
              </a:lnSpc>
              <a:spcBef>
                <a:spcPts val="0"/>
              </a:spcBef>
              <a:buNone/>
              <a:defRPr sz="3196">
                <a:solidFill>
                  <a:srgbClr val="131313"/>
                </a:solidFill>
                <a:latin typeface="Samsung Sharp Sans"/>
              </a:defRPr>
            </a:lvl1pPr>
          </a:lstStyle>
          <a:p>
            <a:pPr lvl="0"/>
            <a:r>
              <a:rPr lang="en-US" dirty="0"/>
              <a:t>Header 1</a:t>
            </a:r>
          </a:p>
        </p:txBody>
      </p:sp>
      <p:sp>
        <p:nvSpPr>
          <p:cNvPr id="33" name="텍스트 개체 틀 5">
            <a:extLst>
              <a:ext uri="{FF2B5EF4-FFF2-40B4-BE49-F238E27FC236}">
                <a16:creationId xmlns="" xmlns:a16="http://schemas.microsoft.com/office/drawing/2014/main" id="{05927D48-3D9A-47A5-BA41-F3AEE3811D7C}"/>
              </a:ext>
            </a:extLst>
          </p:cNvPr>
          <p:cNvSpPr>
            <a:spLocks noGrp="1"/>
          </p:cNvSpPr>
          <p:nvPr>
            <p:ph type="body" sz="quarter" idx="13" hasCustomPrompt="1"/>
          </p:nvPr>
        </p:nvSpPr>
        <p:spPr>
          <a:xfrm>
            <a:off x="8676001" y="482199"/>
            <a:ext cx="792000" cy="244800"/>
          </a:xfrm>
          <a:prstGeom prst="rect">
            <a:avLst/>
          </a:prstGeom>
        </p:spPr>
        <p:txBody>
          <a:bodyPr lIns="0" tIns="0" rIns="0" bIns="0"/>
          <a:lstStyle>
            <a:lvl1pPr marL="0" indent="0" algn="r">
              <a:lnSpc>
                <a:spcPct val="100000"/>
              </a:lnSpc>
              <a:spcBef>
                <a:spcPts val="0"/>
              </a:spcBef>
              <a:buNone/>
              <a:defRPr sz="1598">
                <a:solidFill>
                  <a:schemeClr val="bg1">
                    <a:lumMod val="85000"/>
                  </a:schemeClr>
                </a:solidFill>
                <a:latin typeface="Samsung Sharp Sans Medium"/>
              </a:defRPr>
            </a:lvl1pPr>
          </a:lstStyle>
          <a:p>
            <a:pPr lvl="0"/>
            <a:r>
              <a:rPr lang="en-US" dirty="0"/>
              <a:t>UNIT</a:t>
            </a:r>
          </a:p>
        </p:txBody>
      </p:sp>
      <p:sp>
        <p:nvSpPr>
          <p:cNvPr id="8" name="텍스트 개체 틀 7">
            <a:extLst>
              <a:ext uri="{FF2B5EF4-FFF2-40B4-BE49-F238E27FC236}">
                <a16:creationId xmlns="" xmlns:a16="http://schemas.microsoft.com/office/drawing/2014/main" id="{AB1162E7-A596-44B0-94F2-0B4AB35A2012}"/>
              </a:ext>
            </a:extLst>
          </p:cNvPr>
          <p:cNvSpPr>
            <a:spLocks noGrp="1"/>
          </p:cNvSpPr>
          <p:nvPr>
            <p:ph type="body" sz="quarter" idx="15" hasCustomPrompt="1"/>
          </p:nvPr>
        </p:nvSpPr>
        <p:spPr>
          <a:xfrm>
            <a:off x="535872" y="2226568"/>
            <a:ext cx="8796528" cy="914400"/>
          </a:xfrm>
          <a:prstGeom prst="rect">
            <a:avLst/>
          </a:prstGeom>
        </p:spPr>
        <p:txBody>
          <a:bodyPr lIns="0" tIns="0" rIns="0" bIns="0"/>
          <a:lstStyle>
            <a:lvl1pPr marL="177569" indent="-177569">
              <a:lnSpc>
                <a:spcPts val="1798"/>
              </a:lnSpc>
              <a:spcBef>
                <a:spcPts val="999"/>
              </a:spcBef>
              <a:buFontTx/>
              <a:buBlip>
                <a:blip r:embed="rId3"/>
              </a:buBlip>
              <a:defRPr kumimoji="1" lang="en-US" altLang="ko-KR" sz="1398" kern="120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1pPr>
            <a:lvl2pPr marL="359895" indent="-182326">
              <a:lnSpc>
                <a:spcPts val="1798"/>
              </a:lnSpc>
              <a:spcBef>
                <a:spcPts val="499"/>
              </a:spcBef>
              <a:buSzPct val="80000"/>
              <a:buFontTx/>
              <a:buBlip>
                <a:blip r:embed="rId4"/>
              </a:buBlip>
              <a:tabLst>
                <a:tab pos="447093" algn="l"/>
              </a:tabLst>
              <a:defRPr lang="en-US" altLang="ko-KR" sz="1298" kern="1200" dirty="0" smtClean="0">
                <a:solidFill>
                  <a:prstClr val="black">
                    <a:lumMod val="85000"/>
                    <a:lumOff val="15000"/>
                  </a:prstClr>
                </a:solidFill>
                <a:latin typeface="SamsungOne 400" panose="020B0503030303020204" pitchFamily="34" charset="0"/>
                <a:ea typeface="SamsungOne 400" panose="020B0503030303020204" pitchFamily="34" charset="0"/>
                <a:cs typeface="+mn-cs"/>
              </a:defRPr>
            </a:lvl2pPr>
          </a:lstStyle>
          <a:p>
            <a:pPr lvl="0"/>
            <a:r>
              <a:rPr lang="en-US" altLang="ko-KR" dirty="0"/>
              <a:t>text</a:t>
            </a:r>
          </a:p>
          <a:p>
            <a:pPr lvl="1"/>
            <a:r>
              <a:rPr lang="en-US" altLang="ko-KR" dirty="0"/>
              <a:t>text</a:t>
            </a:r>
          </a:p>
          <a:p>
            <a:pPr lvl="1"/>
            <a:endParaRPr lang="en-US" altLang="ko-KR" dirty="0"/>
          </a:p>
          <a:p>
            <a:pPr marL="627833" lvl="1" indent="-207693" algn="l" defTabSz="842986" rtl="0" eaLnBrk="1" latinLnBrk="1" hangingPunct="1">
              <a:lnSpc>
                <a:spcPct val="90000"/>
              </a:lnSpc>
              <a:spcBef>
                <a:spcPts val="461"/>
              </a:spcBef>
              <a:buSzPct val="90000"/>
              <a:buFontTx/>
              <a:buBlip>
                <a:blip r:embed="rId5"/>
              </a:buBlip>
            </a:pPr>
            <a:endParaRPr lang="en-US" altLang="ko-KR" dirty="0"/>
          </a:p>
          <a:p>
            <a:pPr lvl="1"/>
            <a:endParaRPr lang="ko-KR" altLang="en-US" dirty="0"/>
          </a:p>
        </p:txBody>
      </p:sp>
    </p:spTree>
    <p:extLst>
      <p:ext uri="{BB962C8B-B14F-4D97-AF65-F5344CB8AC3E}">
        <p14:creationId xmlns:p14="http://schemas.microsoft.com/office/powerpoint/2010/main" val="2711099371"/>
      </p:ext>
    </p:extLst>
  </p:cSld>
  <p:clrMapOvr>
    <a:masterClrMapping/>
  </p:clrMapOvr>
  <p:extLst>
    <p:ext uri="{DCECCB84-F9BA-43D5-87BE-67443E8EF086}">
      <p15:sldGuideLst xmlns:p15="http://schemas.microsoft.com/office/powerpoint/2012/main">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4395"/>
            <a:ext cx="9902825" cy="6853605"/>
          </a:xfrm>
          <a:prstGeom prst="rect">
            <a:avLst/>
          </a:prstGeom>
        </p:spPr>
      </p:pic>
      <p:sp>
        <p:nvSpPr>
          <p:cNvPr id="2" name="직사각형 1"/>
          <p:cNvSpPr/>
          <p:nvPr userDrawn="1"/>
        </p:nvSpPr>
        <p:spPr>
          <a:xfrm>
            <a:off x="3"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6"/>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613" y="5677035"/>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2938" rtl="0" eaLnBrk="1" fontAlgn="auto" latinLnBrk="1" hangingPunct="1">
              <a:lnSpc>
                <a:spcPct val="100000"/>
              </a:lnSpc>
              <a:spcBef>
                <a:spcPts val="0"/>
              </a:spcBef>
              <a:spcAft>
                <a:spcPts val="0"/>
              </a:spcAft>
              <a:buClrTx/>
              <a:buSzTx/>
              <a:buFontTx/>
              <a:buNone/>
              <a:tabLst/>
              <a:defRPr/>
            </a:pPr>
            <a:r>
              <a:rPr kumimoji="0" lang="ko-KR" altLang="en-US" sz="999"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999"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2023 SAMSUNG. All rights reserved.</a:t>
            </a:r>
          </a:p>
          <a:p>
            <a:pPr marL="0" marR="0" lvl="0" indent="0" algn="l" defTabSz="912938" rtl="0" eaLnBrk="1" fontAlgn="auto" latinLnBrk="1" hangingPunct="1">
              <a:lnSpc>
                <a:spcPct val="100000"/>
              </a:lnSpc>
              <a:spcBef>
                <a:spcPts val="599"/>
              </a:spcBef>
              <a:spcAft>
                <a:spcPts val="0"/>
              </a:spcAft>
              <a:buClrTx/>
              <a:buSzTx/>
              <a:buFontTx/>
              <a:buNone/>
              <a:tabLst/>
              <a:defRPr/>
            </a:pPr>
            <a:r>
              <a:rPr kumimoji="0" lang="en-US" altLang="ko-KR" sz="999"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2938" rtl="0" eaLnBrk="1" fontAlgn="auto" latinLnBrk="1" hangingPunct="1">
              <a:lnSpc>
                <a:spcPct val="100000"/>
              </a:lnSpc>
              <a:spcBef>
                <a:spcPts val="300"/>
              </a:spcBef>
              <a:spcAft>
                <a:spcPts val="0"/>
              </a:spcAft>
              <a:buClrTx/>
              <a:buSzTx/>
              <a:buFontTx/>
              <a:buNone/>
              <a:tabLst/>
              <a:defRPr/>
            </a:pPr>
            <a:r>
              <a:rPr kumimoji="0" lang="en-US" altLang="ko-KR" sz="999"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2938" rtl="0" eaLnBrk="1" fontAlgn="auto" latinLnBrk="1" hangingPunct="1">
              <a:lnSpc>
                <a:spcPct val="100000"/>
              </a:lnSpc>
              <a:spcBef>
                <a:spcPts val="0"/>
              </a:spcBef>
              <a:spcAft>
                <a:spcPts val="0"/>
              </a:spcAft>
              <a:buClrTx/>
              <a:buSzTx/>
              <a:buFontTx/>
              <a:buNone/>
              <a:tabLst/>
              <a:defRPr/>
            </a:pPr>
            <a:r>
              <a:rPr kumimoji="0" lang="en-US" altLang="ko-KR" sz="999"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3" y="3022951"/>
            <a:ext cx="2476800"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613"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294" tIns="45646" rIns="91294" bIns="45646" numCol="1" anchor="t" anchorCtr="0" compatLnSpc="1">
            <a:prstTxWarp prst="textNoShape">
              <a:avLst/>
            </a:prstTxWarp>
            <a:scene3d>
              <a:camera prst="orthographicFront"/>
              <a:lightRig rig="threePt" dir="t"/>
            </a:scene3d>
            <a:sp3d>
              <a:bevelT w="0" h="6350"/>
            </a:sp3d>
          </a:bodyPr>
          <a:lstStyle/>
          <a:p>
            <a:pPr marL="0" marR="0" lvl="0" indent="0" algn="l" defTabSz="912938" rtl="0" eaLnBrk="1" fontAlgn="auto" latinLnBrk="1" hangingPunct="1">
              <a:lnSpc>
                <a:spcPct val="100000"/>
              </a:lnSpc>
              <a:spcBef>
                <a:spcPts val="0"/>
              </a:spcBef>
              <a:spcAft>
                <a:spcPts val="0"/>
              </a:spcAft>
              <a:buClrTx/>
              <a:buSzTx/>
              <a:buFontTx/>
              <a:buNone/>
              <a:tabLst/>
              <a:defRPr/>
            </a:pPr>
            <a:endParaRPr lang="ko-KR" altLang="en-US" sz="1956" noProof="0" dirty="0"/>
          </a:p>
        </p:txBody>
      </p:sp>
    </p:spTree>
    <p:extLst>
      <p:ext uri="{BB962C8B-B14F-4D97-AF65-F5344CB8AC3E}">
        <p14:creationId xmlns:p14="http://schemas.microsoft.com/office/powerpoint/2010/main" val="1285777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제목 텍스트"/>
          <p:cNvSpPr txBox="1">
            <a:spLocks noGrp="1"/>
          </p:cNvSpPr>
          <p:nvPr>
            <p:ph type="title"/>
          </p:nvPr>
        </p:nvSpPr>
        <p:spPr>
          <a:xfrm>
            <a:off x="681693" y="365128"/>
            <a:ext cx="855215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제목 텍스트</a:t>
            </a:r>
          </a:p>
        </p:txBody>
      </p:sp>
      <p:sp>
        <p:nvSpPr>
          <p:cNvPr id="3" name="본문 첫 번째 줄…"/>
          <p:cNvSpPr txBox="1">
            <a:spLocks noGrp="1"/>
          </p:cNvSpPr>
          <p:nvPr>
            <p:ph type="body" idx="1"/>
          </p:nvPr>
        </p:nvSpPr>
        <p:spPr>
          <a:xfrm>
            <a:off x="681693" y="1825625"/>
            <a:ext cx="8552152"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 name="슬라이드 번호"/>
          <p:cNvSpPr txBox="1">
            <a:spLocks noGrp="1"/>
          </p:cNvSpPr>
          <p:nvPr>
            <p:ph type="sldNum" sz="quarter" idx="2"/>
          </p:nvPr>
        </p:nvSpPr>
        <p:spPr>
          <a:xfrm>
            <a:off x="8937933" y="6400416"/>
            <a:ext cx="295913" cy="276999"/>
          </a:xfrm>
          <a:prstGeom prst="rect">
            <a:avLst/>
          </a:prstGeom>
          <a:ln w="12700">
            <a:miter lim="400000"/>
          </a:ln>
        </p:spPr>
        <p:txBody>
          <a:bodyPr wrap="none" lIns="45719" rIns="45719" anchor="ctr">
            <a:spAutoFit/>
          </a:bodyPr>
          <a:lstStyle>
            <a:lvl1pPr algn="r">
              <a:defRPr sz="1200">
                <a:solidFill>
                  <a:srgbClr val="888888"/>
                </a:solidFill>
                <a:latin typeface="SamsungOne 400"/>
                <a:ea typeface="SamsungOne 400"/>
                <a:cs typeface="SamsungOne 400"/>
                <a:sym typeface="SamsungOne 400"/>
              </a:defRPr>
            </a:lvl1pPr>
          </a:lstStyle>
          <a:p>
            <a:fld id="{86CB4B4D-7CA3-9044-876B-883B54F8677D}" type="slidenum">
              <a:t>‹#›</a:t>
            </a:fld>
            <a:endParaRPr/>
          </a:p>
        </p:txBody>
      </p:sp>
    </p:spTree>
    <p:extLst>
      <p:ext uri="{BB962C8B-B14F-4D97-AF65-F5344CB8AC3E}">
        <p14:creationId xmlns:p14="http://schemas.microsoft.com/office/powerpoint/2010/main" val="23911830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SamsungOne 400"/>
          <a:ea typeface="SamsungOne 400"/>
          <a:cs typeface="SamsungOne 400"/>
          <a:sym typeface="SamsungOne 400"/>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SamsungOne 400"/>
          <a:ea typeface="SamsungOne 400"/>
          <a:cs typeface="SamsungOne 400"/>
          <a:sym typeface="SamsungOne 400"/>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SamsungOne 400"/>
          <a:ea typeface="SamsungOne 400"/>
          <a:cs typeface="SamsungOne 400"/>
          <a:sym typeface="SamsungOne 400"/>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SamsungOne 400"/>
          <a:ea typeface="SamsungOne 400"/>
          <a:cs typeface="SamsungOne 400"/>
          <a:sym typeface="SamsungOne 400"/>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SamsungOne 400"/>
          <a:ea typeface="SamsungOne 400"/>
          <a:cs typeface="SamsungOne 400"/>
          <a:sym typeface="SamsungOne 400"/>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SamsungOne 400"/>
          <a:ea typeface="SamsungOne 400"/>
          <a:cs typeface="SamsungOne 400"/>
          <a:sym typeface="SamsungOne 400"/>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SamsungOne 400"/>
          <a:ea typeface="SamsungOne 400"/>
          <a:cs typeface="SamsungOne 400"/>
          <a:sym typeface="SamsungOne 400"/>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SamsungOne 400"/>
          <a:ea typeface="SamsungOne 400"/>
          <a:cs typeface="SamsungOne 400"/>
          <a:sym typeface="SamsungOne 400"/>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SamsungOne 400"/>
          <a:ea typeface="SamsungOne 400"/>
          <a:cs typeface="SamsungOne 400"/>
          <a:sym typeface="SamsungOne 400"/>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amsungOne 400"/>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amsungOne 400"/>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amsungOne 400"/>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amsungOne 400"/>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amsungOne 400"/>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amsungOne 400"/>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amsungOne 400"/>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amsungOne 400"/>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SamsungOne 40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6.jpeg"/><Relationship Id="rId3" Type="http://schemas.openxmlformats.org/officeDocument/2006/relationships/image" Target="../media/image50.png"/><Relationship Id="rId7" Type="http://schemas.openxmlformats.org/officeDocument/2006/relationships/image" Target="../media/image52.jpeg"/><Relationship Id="rId12" Type="http://schemas.openxmlformats.org/officeDocument/2006/relationships/image" Target="../media/image48.jpeg"/><Relationship Id="rId2" Type="http://schemas.openxmlformats.org/officeDocument/2006/relationships/notesSlide" Target="../notesSlides/notesSlide95.xml"/><Relationship Id="rId1" Type="http://schemas.openxmlformats.org/officeDocument/2006/relationships/slideLayout" Target="../slideLayouts/slideLayout8.xml"/><Relationship Id="rId6" Type="http://schemas.openxmlformats.org/officeDocument/2006/relationships/image" Target="../media/image51.jpeg"/><Relationship Id="rId11" Type="http://schemas.openxmlformats.org/officeDocument/2006/relationships/image" Target="../media/image47.png"/><Relationship Id="rId5" Type="http://schemas.microsoft.com/office/2007/relationships/hdphoto" Target="../media/hdphoto3.wdp"/><Relationship Id="rId10" Type="http://schemas.openxmlformats.org/officeDocument/2006/relationships/image" Target="../media/image55.jpeg"/><Relationship Id="rId4" Type="http://schemas.openxmlformats.org/officeDocument/2006/relationships/image" Target="../media/image41.png"/><Relationship Id="rId9" Type="http://schemas.openxmlformats.org/officeDocument/2006/relationships/image" Target="../media/image54.jpeg"/></Relationships>
</file>

<file path=ppt/slides/_rels/slide102.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image" Target="../media/image185.jpeg"/></Relationships>
</file>

<file path=ppt/slides/_rels/slide10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97.xml"/><Relationship Id="rId1" Type="http://schemas.openxmlformats.org/officeDocument/2006/relationships/slideLayout" Target="../slideLayouts/slideLayout8.xml"/><Relationship Id="rId6" Type="http://schemas.openxmlformats.org/officeDocument/2006/relationships/image" Target="../media/image189.jpeg"/><Relationship Id="rId5" Type="http://schemas.openxmlformats.org/officeDocument/2006/relationships/image" Target="../media/image188.jpeg"/><Relationship Id="rId4" Type="http://schemas.openxmlformats.org/officeDocument/2006/relationships/image" Target="../media/image187.jpeg"/></Relationships>
</file>

<file path=ppt/slides/_rels/slide104.xml.rels><?xml version="1.0" encoding="UTF-8" standalone="yes"?>
<Relationships xmlns="http://schemas.openxmlformats.org/package/2006/relationships"><Relationship Id="rId8" Type="http://schemas.openxmlformats.org/officeDocument/2006/relationships/image" Target="../media/image195.jpeg"/><Relationship Id="rId3" Type="http://schemas.openxmlformats.org/officeDocument/2006/relationships/image" Target="../media/image190.jpeg"/><Relationship Id="rId7" Type="http://schemas.openxmlformats.org/officeDocument/2006/relationships/image" Target="../media/image194.jpeg"/><Relationship Id="rId2" Type="http://schemas.openxmlformats.org/officeDocument/2006/relationships/notesSlide" Target="../notesSlides/notesSlide98.xml"/><Relationship Id="rId1" Type="http://schemas.openxmlformats.org/officeDocument/2006/relationships/slideLayout" Target="../slideLayouts/slideLayout8.xml"/><Relationship Id="rId6" Type="http://schemas.openxmlformats.org/officeDocument/2006/relationships/image" Target="../media/image193.jpeg"/><Relationship Id="rId5" Type="http://schemas.openxmlformats.org/officeDocument/2006/relationships/image" Target="../media/image192.jpeg"/><Relationship Id="rId4" Type="http://schemas.openxmlformats.org/officeDocument/2006/relationships/image" Target="../media/image191.jpeg"/></Relationships>
</file>

<file path=ppt/slides/_rels/slide10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102.xml"/><Relationship Id="rId1" Type="http://schemas.openxmlformats.org/officeDocument/2006/relationships/slideLayout" Target="../slideLayouts/slideLayout8.xml"/><Relationship Id="rId6" Type="http://schemas.openxmlformats.org/officeDocument/2006/relationships/image" Target="../media/image201.jpeg"/><Relationship Id="rId5" Type="http://schemas.openxmlformats.org/officeDocument/2006/relationships/image" Target="../media/image200.jpeg"/><Relationship Id="rId4" Type="http://schemas.openxmlformats.org/officeDocument/2006/relationships/image" Target="../media/image199.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jpeg"/><Relationship Id="rId3" Type="http://schemas.openxmlformats.org/officeDocument/2006/relationships/hyperlink" Target="https://me2.kr/zgyhb" TargetMode="External"/><Relationship Id="rId7" Type="http://schemas.openxmlformats.org/officeDocument/2006/relationships/image" Target="../media/image28.png"/><Relationship Id="rId12" Type="http://schemas.microsoft.com/office/2007/relationships/hdphoto" Target="../media/hdphoto1.wdp"/><Relationship Id="rId17" Type="http://schemas.openxmlformats.org/officeDocument/2006/relationships/image" Target="../media/image37.png"/><Relationship Id="rId2" Type="http://schemas.openxmlformats.org/officeDocument/2006/relationships/notesSlide" Target="../notesSlides/notesSlide9.xml"/><Relationship Id="rId16" Type="http://schemas.openxmlformats.org/officeDocument/2006/relationships/image" Target="../media/image36.jpe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jpeg"/><Relationship Id="rId14" Type="http://schemas.openxmlformats.org/officeDocument/2006/relationships/image" Target="../media/image34.jpeg"/></Relationships>
</file>

<file path=ppt/slides/_rels/slide15.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9.jpeg"/><Relationship Id="rId7" Type="http://schemas.microsoft.com/office/2007/relationships/hdphoto" Target="../media/hdphoto3.wdp"/><Relationship Id="rId12"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5.jpeg"/><Relationship Id="rId5" Type="http://schemas.microsoft.com/office/2007/relationships/hdphoto" Target="../media/hdphoto2.wdp"/><Relationship Id="rId15" Type="http://schemas.openxmlformats.org/officeDocument/2006/relationships/image" Target="../media/image49.jpeg"/><Relationship Id="rId10" Type="http://schemas.openxmlformats.org/officeDocument/2006/relationships/image" Target="../media/image44.jpeg"/><Relationship Id="rId4" Type="http://schemas.openxmlformats.org/officeDocument/2006/relationships/image" Target="../media/image40.png"/><Relationship Id="rId9" Type="http://schemas.openxmlformats.org/officeDocument/2006/relationships/image" Target="../media/image43.jpeg"/><Relationship Id="rId14" Type="http://schemas.openxmlformats.org/officeDocument/2006/relationships/image" Target="../media/image48.jpeg"/></Relationships>
</file>

<file path=ppt/slides/_rels/slide16.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6.jpeg"/><Relationship Id="rId3" Type="http://schemas.openxmlformats.org/officeDocument/2006/relationships/image" Target="../media/image50.png"/><Relationship Id="rId7" Type="http://schemas.openxmlformats.org/officeDocument/2006/relationships/image" Target="../media/image52.jpeg"/><Relationship Id="rId12"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1.jpeg"/><Relationship Id="rId11" Type="http://schemas.openxmlformats.org/officeDocument/2006/relationships/image" Target="../media/image47.png"/><Relationship Id="rId5" Type="http://schemas.microsoft.com/office/2007/relationships/hdphoto" Target="../media/hdphoto3.wdp"/><Relationship Id="rId10" Type="http://schemas.openxmlformats.org/officeDocument/2006/relationships/image" Target="../media/image55.jpeg"/><Relationship Id="rId4" Type="http://schemas.openxmlformats.org/officeDocument/2006/relationships/image" Target="../media/image41.png"/><Relationship Id="rId9" Type="http://schemas.openxmlformats.org/officeDocument/2006/relationships/image" Target="../media/image54.jpeg"/></Relationships>
</file>

<file path=ppt/slides/_rels/slide17.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0.png"/><Relationship Id="rId3" Type="http://schemas.openxmlformats.org/officeDocument/2006/relationships/image" Target="../media/image47.png"/><Relationship Id="rId7" Type="http://schemas.microsoft.com/office/2007/relationships/hdphoto" Target="../media/hdphoto3.wdp"/><Relationship Id="rId12"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54.jpeg"/><Relationship Id="rId5" Type="http://schemas.openxmlformats.org/officeDocument/2006/relationships/image" Target="../media/image56.jpeg"/><Relationship Id="rId10" Type="http://schemas.openxmlformats.org/officeDocument/2006/relationships/image" Target="../media/image53.jpeg"/><Relationship Id="rId4" Type="http://schemas.openxmlformats.org/officeDocument/2006/relationships/image" Target="../media/image48.jpeg"/><Relationship Id="rId9" Type="http://schemas.openxmlformats.org/officeDocument/2006/relationships/image" Target="../media/image5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2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2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86.jpeg"/><Relationship Id="rId4" Type="http://schemas.openxmlformats.org/officeDocument/2006/relationships/image" Target="../media/image85.jpeg"/></Relationships>
</file>

<file path=ppt/slides/_rels/slide2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5.jpeg"/><Relationship Id="rId3" Type="http://schemas.openxmlformats.org/officeDocument/2006/relationships/image" Target="../media/image47.png"/><Relationship Id="rId7" Type="http://schemas.openxmlformats.org/officeDocument/2006/relationships/image" Target="../media/image41.png"/><Relationship Id="rId12"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53.jpeg"/><Relationship Id="rId5" Type="http://schemas.openxmlformats.org/officeDocument/2006/relationships/image" Target="../media/image56.jpeg"/><Relationship Id="rId10" Type="http://schemas.openxmlformats.org/officeDocument/2006/relationships/image" Target="../media/image52.jpeg"/><Relationship Id="rId4" Type="http://schemas.openxmlformats.org/officeDocument/2006/relationships/image" Target="../media/image48.jpeg"/><Relationship Id="rId9" Type="http://schemas.openxmlformats.org/officeDocument/2006/relationships/image" Target="../media/image51.jpeg"/></Relationships>
</file>

<file path=ppt/slides/_rels/slide28.xml.rels><?xml version="1.0" encoding="UTF-8" standalone="yes"?>
<Relationships xmlns="http://schemas.openxmlformats.org/package/2006/relationships"><Relationship Id="rId3" Type="http://schemas.openxmlformats.org/officeDocument/2006/relationships/hyperlink" Target="https://www.samsung.com/levant/support/mobile-devices/galaxy-s9-what-is-the-device-layout/"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92.jpeg"/><Relationship Id="rId4" Type="http://schemas.openxmlformats.org/officeDocument/2006/relationships/image" Target="../media/image9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3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3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33.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34.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s>
</file>

<file path=ppt/slides/_rels/slide35.xml.rels><?xml version="1.0" encoding="UTF-8" standalone="yes"?>
<Relationships xmlns="http://schemas.openxmlformats.org/package/2006/relationships"><Relationship Id="rId3" Type="http://schemas.openxmlformats.org/officeDocument/2006/relationships/hyperlink" Target="https://www.samsung.com/levant/support/mobile-devices/galaxy-s9-what-is-the-device-layou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18.jpeg"/><Relationship Id="rId5" Type="http://schemas.openxmlformats.org/officeDocument/2006/relationships/image" Target="../media/image117.png"/><Relationship Id="rId4" Type="http://schemas.openxmlformats.org/officeDocument/2006/relationships/image" Target="../media/image116.png"/></Relationships>
</file>

<file path=ppt/slides/_rels/slide3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21.jpeg"/><Relationship Id="rId4" Type="http://schemas.openxmlformats.org/officeDocument/2006/relationships/image" Target="../media/image120.jpeg"/></Relationships>
</file>

<file path=ppt/slides/_rels/slide3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124.jpeg"/><Relationship Id="rId4" Type="http://schemas.openxmlformats.org/officeDocument/2006/relationships/image" Target="../media/image123.jpeg"/></Relationships>
</file>

<file path=ppt/slides/_rels/slide3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126.jpeg"/></Relationships>
</file>

<file path=ppt/slides/_rels/slide39.xml.rels><?xml version="1.0" encoding="UTF-8" standalone="yes"?>
<Relationships xmlns="http://schemas.openxmlformats.org/package/2006/relationships"><Relationship Id="rId3" Type="http://schemas.openxmlformats.org/officeDocument/2006/relationships/hyperlink" Target="https://www.samsung.com/levant/support/mobile-devices/galaxy-s9-what-is-the-device-layout/"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87.png"/><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28.jpeg"/></Relationships>
</file>

<file path=ppt/slides/_rels/slide4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131.jpeg"/><Relationship Id="rId4" Type="http://schemas.openxmlformats.org/officeDocument/2006/relationships/image" Target="../media/image130.jpeg"/></Relationships>
</file>

<file path=ppt/slides/_rels/slide4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133.jpeg"/></Relationships>
</file>

<file path=ppt/slides/_rels/slide43.xml.rels><?xml version="1.0" encoding="UTF-8" standalone="yes"?>
<Relationships xmlns="http://schemas.openxmlformats.org/package/2006/relationships"><Relationship Id="rId3" Type="http://schemas.openxmlformats.org/officeDocument/2006/relationships/hyperlink" Target="https://www.samsung.com/levant/support/mobile-devices/galaxy-s9-what-is-the-device-layout/"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34.jpeg"/><Relationship Id="rId5" Type="http://schemas.openxmlformats.org/officeDocument/2006/relationships/image" Target="../media/image117.png"/><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92.jpeg"/><Relationship Id="rId5" Type="http://schemas.openxmlformats.org/officeDocument/2006/relationships/image" Target="../media/image137.jpeg"/><Relationship Id="rId4" Type="http://schemas.openxmlformats.org/officeDocument/2006/relationships/image" Target="../media/image136.jpeg"/></Relationships>
</file>

<file path=ppt/slides/_rels/slide4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140.jpeg"/><Relationship Id="rId4" Type="http://schemas.openxmlformats.org/officeDocument/2006/relationships/image" Target="../media/image139.jpeg"/></Relationships>
</file>

<file path=ppt/slides/_rels/slide46.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6.jpeg"/><Relationship Id="rId3" Type="http://schemas.openxmlformats.org/officeDocument/2006/relationships/image" Target="../media/image50.png"/><Relationship Id="rId7" Type="http://schemas.openxmlformats.org/officeDocument/2006/relationships/image" Target="../media/image52.jpeg"/><Relationship Id="rId12"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51.jpeg"/><Relationship Id="rId11" Type="http://schemas.openxmlformats.org/officeDocument/2006/relationships/image" Target="../media/image47.png"/><Relationship Id="rId5" Type="http://schemas.microsoft.com/office/2007/relationships/hdphoto" Target="../media/hdphoto3.wdp"/><Relationship Id="rId10" Type="http://schemas.openxmlformats.org/officeDocument/2006/relationships/image" Target="../media/image55.jpeg"/><Relationship Id="rId4" Type="http://schemas.openxmlformats.org/officeDocument/2006/relationships/image" Target="../media/image41.png"/><Relationship Id="rId9" Type="http://schemas.openxmlformats.org/officeDocument/2006/relationships/image" Target="../media/image54.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6.jpeg"/><Relationship Id="rId3" Type="http://schemas.openxmlformats.org/officeDocument/2006/relationships/image" Target="../media/image50.png"/><Relationship Id="rId7" Type="http://schemas.openxmlformats.org/officeDocument/2006/relationships/image" Target="../media/image52.jpeg"/><Relationship Id="rId12" Type="http://schemas.openxmlformats.org/officeDocument/2006/relationships/image" Target="../media/image48.jpe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51.jpeg"/><Relationship Id="rId11" Type="http://schemas.openxmlformats.org/officeDocument/2006/relationships/image" Target="../media/image47.png"/><Relationship Id="rId5" Type="http://schemas.microsoft.com/office/2007/relationships/hdphoto" Target="../media/hdphoto3.wdp"/><Relationship Id="rId10" Type="http://schemas.openxmlformats.org/officeDocument/2006/relationships/image" Target="../media/image55.jpeg"/><Relationship Id="rId4" Type="http://schemas.openxmlformats.org/officeDocument/2006/relationships/image" Target="../media/image41.png"/><Relationship Id="rId9" Type="http://schemas.openxmlformats.org/officeDocument/2006/relationships/image" Target="../media/image54.jpe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hyperlink" Target="https://smartthings.developer.samsung.com/"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45.png"/></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image" Target="../media/image158.png"/><Relationship Id="rId4" Type="http://schemas.openxmlformats.org/officeDocument/2006/relationships/image" Target="../media/image157.png"/></Relationships>
</file>

<file path=ppt/slides/_rels/slide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162.png"/><Relationship Id="rId4" Type="http://schemas.openxmlformats.org/officeDocument/2006/relationships/image" Target="../media/image161.png"/></Relationships>
</file>

<file path=ppt/slides/_rels/slide7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166.png"/></Relationships>
</file>

<file path=ppt/slides/_rels/slide7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image" Target="../media/image169.png"/><Relationship Id="rId4" Type="http://schemas.openxmlformats.org/officeDocument/2006/relationships/image" Target="../media/image16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175.png"/></Relationships>
</file>

<file path=ppt/slides/_rels/slide8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9.xml"/><Relationship Id="rId1" Type="http://schemas.openxmlformats.org/officeDocument/2006/relationships/slideLayout" Target="../slideLayouts/slideLayout8.xml"/><Relationship Id="rId5" Type="http://schemas.openxmlformats.org/officeDocument/2006/relationships/image" Target="../media/image183.png"/><Relationship Id="rId4" Type="http://schemas.openxmlformats.org/officeDocument/2006/relationships/image" Target="../media/image18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261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1.1. Introduction to Galaxy Upcycling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01</a:t>
            </a:r>
            <a:endParaRPr lang="ko-KR" altLang="en-US" dirty="0"/>
          </a:p>
        </p:txBody>
      </p:sp>
      <p:sp>
        <p:nvSpPr>
          <p:cNvPr id="93" name="직사각형 31"/>
          <p:cNvSpPr txBox="1"/>
          <p:nvPr/>
        </p:nvSpPr>
        <p:spPr>
          <a:xfrm>
            <a:off x="2484181" y="5701372"/>
            <a:ext cx="4937641"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hangingPunct="0">
              <a:spcBef>
                <a:spcPts val="600"/>
              </a:spcBef>
              <a:defRPr sz="1400">
                <a:latin typeface="Samsung Sharp Sans Bold"/>
                <a:ea typeface="Samsung Sharp Sans Bold"/>
                <a:cs typeface="Samsung Sharp Sans Bold"/>
                <a:sym typeface="Samsung Sharp Sans Bold"/>
              </a:defRPr>
            </a:pPr>
            <a:r>
              <a:rPr sz="1400" kern="0" dirty="0">
                <a:solidFill>
                  <a:srgbClr val="000000"/>
                </a:solidFill>
                <a:latin typeface="Samsung Sharp Sans Bold"/>
                <a:ea typeface="Samsung Sharp Sans Bold"/>
                <a:cs typeface="Samsung Sharp Sans Bold"/>
                <a:sym typeface="Samsung Sharp Sans Bold"/>
              </a:rPr>
              <a:t>20</a:t>
            </a:r>
            <a:r>
              <a:rPr lang="en-US" sz="1400" kern="0" dirty="0">
                <a:solidFill>
                  <a:srgbClr val="000000"/>
                </a:solidFill>
                <a:latin typeface="Samsung Sharp Sans Bold"/>
                <a:ea typeface="Samsung Sharp Sans Bold"/>
                <a:cs typeface="Samsung Sharp Sans Bold"/>
                <a:sym typeface="Samsung Sharp Sans Bold"/>
              </a:rPr>
              <a:t>2</a:t>
            </a:r>
            <a:r>
              <a:rPr sz="1400" kern="0" dirty="0">
                <a:solidFill>
                  <a:srgbClr val="000000"/>
                </a:solidFill>
                <a:latin typeface="Samsung Sharp Sans Bold"/>
                <a:ea typeface="Samsung Sharp Sans Bold"/>
                <a:cs typeface="Samsung Sharp Sans Bold"/>
                <a:sym typeface="Samsung Sharp Sans Bold"/>
              </a:rPr>
              <a:t>1. </a:t>
            </a:r>
            <a:r>
              <a:rPr lang="en-US" sz="1400" kern="0" dirty="0">
                <a:solidFill>
                  <a:srgbClr val="000000"/>
                </a:solidFill>
                <a:latin typeface="Samsung Sharp Sans Bold"/>
                <a:ea typeface="Samsung Sharp Sans Bold"/>
                <a:cs typeface="Samsung Sharp Sans Bold"/>
                <a:sym typeface="Samsung Sharp Sans Bold"/>
              </a:rPr>
              <a:t>10</a:t>
            </a:r>
            <a:r>
              <a:rPr sz="1400" kern="0" dirty="0">
                <a:solidFill>
                  <a:srgbClr val="000000"/>
                </a:solidFill>
                <a:latin typeface="Samsung Sharp Sans Bold"/>
                <a:ea typeface="Samsung Sharp Sans Bold"/>
                <a:cs typeface="Samsung Sharp Sans Bold"/>
                <a:sym typeface="Samsung Sharp Sans Bold"/>
              </a:rPr>
              <a:t> (USA, </a:t>
            </a:r>
            <a:r>
              <a:rPr lang="en-US" sz="1400" kern="0" dirty="0">
                <a:solidFill>
                  <a:srgbClr val="000000"/>
                </a:solidFill>
                <a:latin typeface="Samsung Sharp Sans Bold"/>
                <a:ea typeface="Samsung Sharp Sans Bold"/>
                <a:cs typeface="Samsung Sharp Sans Bold"/>
                <a:sym typeface="Samsung Sharp Sans Bold"/>
              </a:rPr>
              <a:t>Reuters Events: Responsible Business 2021</a:t>
            </a:r>
            <a:r>
              <a:rPr sz="1400" kern="0" dirty="0">
                <a:solidFill>
                  <a:srgbClr val="000000"/>
                </a:solidFill>
                <a:latin typeface="Samsung Sharp Sans Bold"/>
                <a:ea typeface="Samsung Sharp Sans Bold"/>
                <a:cs typeface="Samsung Sharp Sans Bold"/>
                <a:sym typeface="Samsung Sharp Sans Bold"/>
              </a:rPr>
              <a:t>)</a:t>
            </a:r>
          </a:p>
          <a:p>
            <a:pPr algn="ctr" hangingPunct="0">
              <a:spcBef>
                <a:spcPts val="600"/>
              </a:spcBef>
              <a:defRPr sz="1000">
                <a:latin typeface="Samsung Sharp Sans Bold"/>
                <a:ea typeface="Samsung Sharp Sans Bold"/>
                <a:cs typeface="Samsung Sharp Sans Bold"/>
                <a:sym typeface="Samsung Sharp Sans Bold"/>
              </a:defRPr>
            </a:pPr>
            <a:r>
              <a:rPr lang="en-US" sz="1000" kern="0" dirty="0">
                <a:solidFill>
                  <a:srgbClr val="000000"/>
                </a:solidFill>
                <a:latin typeface="Samsung Sharp Sans Bold"/>
                <a:ea typeface="Samsung Sharp Sans Bold"/>
                <a:cs typeface="Samsung Sharp Sans Bold"/>
                <a:sym typeface="Samsung Sharp Sans Bold"/>
              </a:rPr>
              <a:t>Highly Commended – Circular Transition Award</a:t>
            </a:r>
            <a:endParaRPr sz="1000" kern="0" dirty="0">
              <a:solidFill>
                <a:srgbClr val="000000"/>
              </a:solidFill>
              <a:latin typeface="Samsung Sharp Sans Bold"/>
              <a:ea typeface="Samsung Sharp Sans Bold"/>
              <a:cs typeface="Samsung Sharp Sans Bold"/>
              <a:sym typeface="Samsung Sharp Sans Bold"/>
            </a:endParaRPr>
          </a:p>
        </p:txBody>
      </p:sp>
      <p:sp>
        <p:nvSpPr>
          <p:cNvPr id="101" name="직사각형 5"/>
          <p:cNvSpPr txBox="1"/>
          <p:nvPr/>
        </p:nvSpPr>
        <p:spPr>
          <a:xfrm>
            <a:off x="632520" y="2028963"/>
            <a:ext cx="8914726" cy="866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lnSpc>
                <a:spcPct val="120000"/>
              </a:lnSpc>
              <a:buClr>
                <a:srgbClr val="193EB0"/>
              </a:buClr>
              <a:buSzPct val="100000"/>
              <a:buFont typeface="Helvetica"/>
              <a:buChar char="‣"/>
              <a:defRPr sz="1400">
                <a:latin typeface="SamsungOne 400"/>
                <a:ea typeface="SamsungOne 400"/>
                <a:cs typeface="SamsungOne 400"/>
                <a:sym typeface="SamsungOne 400"/>
              </a:defRPr>
            </a:lvl1pPr>
          </a:lstStyle>
          <a:p>
            <a:pPr hangingPunct="0"/>
            <a:r>
              <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rPr>
              <a:t>Judges noted that Samsung’s upcycling solution is “A simple initiative with a basic idea, which helps shift the mindset on the value of old phones. A genuine closed loop versus recycling of e-waste with an innovative twist.”</a:t>
            </a:r>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321192"/>
          </a:xfrm>
        </p:spPr>
        <p:txBody>
          <a:bodyPr>
            <a:noAutofit/>
          </a:bodyPr>
          <a:lstStyle/>
          <a:p>
            <a:r>
              <a:rPr lang="en-US" altLang="ko-KR" sz="1400" dirty="0"/>
              <a:t>Galaxy Upcycling at Home is recognized at the Reuters Responsible Business Awards</a:t>
            </a:r>
          </a:p>
        </p:txBody>
      </p:sp>
      <p:pic>
        <p:nvPicPr>
          <p:cNvPr id="5" name="그림 4"/>
          <p:cNvPicPr>
            <a:picLocks noChangeAspect="1"/>
          </p:cNvPicPr>
          <p:nvPr/>
        </p:nvPicPr>
        <p:blipFill>
          <a:blip r:embed="rId3"/>
          <a:stretch>
            <a:fillRect/>
          </a:stretch>
        </p:blipFill>
        <p:spPr>
          <a:xfrm>
            <a:off x="2319615" y="2916656"/>
            <a:ext cx="5266770" cy="2757309"/>
          </a:xfrm>
          <a:prstGeom prst="rect">
            <a:avLst/>
          </a:prstGeom>
        </p:spPr>
      </p:pic>
    </p:spTree>
    <p:extLst>
      <p:ext uri="{BB962C8B-B14F-4D97-AF65-F5344CB8AC3E}">
        <p14:creationId xmlns:p14="http://schemas.microsoft.com/office/powerpoint/2010/main" val="298891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esp32 booting status whether it’s normal or not (3/3)</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6" name="TextBox 5"/>
          <p:cNvSpPr txBox="1"/>
          <p:nvPr/>
        </p:nvSpPr>
        <p:spPr>
          <a:xfrm>
            <a:off x="1172580" y="1818738"/>
            <a:ext cx="7560840" cy="424731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I (2601) [IoT]: _do_iot_main_command(499) &gt; curr_main_cmd:2, curr_main_state:-1/0</a:t>
            </a:r>
          </a:p>
          <a:p>
            <a:pPr hangingPunct="0"/>
            <a:r>
              <a:rPr lang="en-US" altLang="ko-KR" sz="1000" kern="0" dirty="0">
                <a:solidFill>
                  <a:srgbClr val="FFFFFF"/>
                </a:solidFill>
                <a:latin typeface="Calibri"/>
                <a:cs typeface="Calibri"/>
                <a:sym typeface="Calibri"/>
              </a:rPr>
              <a:t>I (2611) [IoT]: _do_cmd_tout_check(1041) &gt; New state updated for 0</a:t>
            </a:r>
          </a:p>
          <a:p>
            <a:pPr hangingPunct="0"/>
            <a:r>
              <a:rPr lang="en-US" altLang="ko-KR" sz="1000" kern="0" dirty="0">
                <a:solidFill>
                  <a:srgbClr val="FFFFFF"/>
                </a:solidFill>
                <a:latin typeface="Calibri"/>
                <a:cs typeface="Calibri"/>
                <a:sym typeface="Calibri"/>
              </a:rPr>
              <a:t>I (2611) [IoT]: _do_iot_main_command(499) &gt; curr_main_cmd:10, curr_main_state:0/0</a:t>
            </a:r>
          </a:p>
          <a:p>
            <a:pPr hangingPunct="0"/>
            <a:r>
              <a:rPr lang="en-US" altLang="ko-KR" sz="1000" kern="0" dirty="0">
                <a:solidFill>
                  <a:srgbClr val="FFFFFF"/>
                </a:solidFill>
                <a:latin typeface="Calibri"/>
                <a:cs typeface="Calibri"/>
                <a:sym typeface="Calibri"/>
              </a:rPr>
              <a:t>I (2621) [IoT]: iot_bsp_wifi_set_mode(234) &gt; iot_bsp_wifi_set_mode = 1</a:t>
            </a:r>
          </a:p>
          <a:p>
            <a:pPr hangingPunct="0"/>
            <a:r>
              <a:rPr lang="en-US" altLang="ko-KR" sz="1000" kern="0" dirty="0">
                <a:solidFill>
                  <a:srgbClr val="FFFFFF"/>
                </a:solidFill>
                <a:latin typeface="Calibri"/>
                <a:cs typeface="Calibri"/>
                <a:sym typeface="Calibri"/>
              </a:rPr>
              <a:t>I (2711) phy: phy_version: 4180, cb3948e, Sep 12 2019, 16:39:13, 0, 0</a:t>
            </a:r>
          </a:p>
          <a:p>
            <a:pPr hangingPunct="0"/>
            <a:r>
              <a:rPr lang="en-US" altLang="ko-KR" sz="1000" kern="0" dirty="0">
                <a:solidFill>
                  <a:srgbClr val="FFFFFF"/>
                </a:solidFill>
                <a:latin typeface="Calibri"/>
                <a:cs typeface="Calibri"/>
                <a:sym typeface="Calibri"/>
              </a:rPr>
              <a:t>I (2711) wifi:mode : sta (30:ae:a4:97:48:d8)</a:t>
            </a:r>
          </a:p>
          <a:p>
            <a:pPr hangingPunct="0"/>
            <a:r>
              <a:rPr lang="en-US" altLang="ko-KR" sz="1000" kern="0" dirty="0">
                <a:solidFill>
                  <a:srgbClr val="FFFFFF"/>
                </a:solidFill>
                <a:latin typeface="Calibri"/>
                <a:cs typeface="Calibri"/>
                <a:sym typeface="Calibri"/>
              </a:rPr>
              <a:t>I (2711) [IoT]: iot_bsp_wifi_set_mode(265) &gt; WiFi Station Started</a:t>
            </a:r>
          </a:p>
          <a:p>
            <a:pPr hangingPunct="0"/>
            <a:r>
              <a:rPr lang="en-US" altLang="ko-KR" sz="1000" kern="0" dirty="0">
                <a:solidFill>
                  <a:srgbClr val="FFFFFF"/>
                </a:solidFill>
                <a:latin typeface="Calibri"/>
                <a:cs typeface="Calibri"/>
                <a:sym typeface="Calibri"/>
              </a:rPr>
              <a:t>I (4761) [IoT]: event_handler(167) &gt; event_handler = 1</a:t>
            </a:r>
          </a:p>
          <a:p>
            <a:pPr hangingPunct="0"/>
            <a:r>
              <a:rPr lang="en-US" altLang="ko-KR" sz="1000" kern="0" dirty="0">
                <a:solidFill>
                  <a:srgbClr val="FFFFFF"/>
                </a:solidFill>
                <a:latin typeface="Calibri"/>
                <a:cs typeface="Calibri"/>
                <a:sym typeface="Calibri"/>
              </a:rPr>
              <a:t>I (4811) [IoT]: iot_easysetup_create_ssid(91) &gt; &gt;&gt; SIC GalUp Thi[eips] &lt;&lt;</a:t>
            </a:r>
          </a:p>
          <a:p>
            <a:pPr hangingPunct="0"/>
            <a:r>
              <a:rPr lang="en-US" altLang="ko-KR" sz="1000" kern="0" dirty="0">
                <a:solidFill>
                  <a:srgbClr val="FFFFFF"/>
                </a:solidFill>
                <a:latin typeface="Calibri"/>
                <a:cs typeface="Calibri"/>
                <a:sym typeface="Calibri"/>
              </a:rPr>
              <a:t>I (4811) [IoT]: _do_update_timeout(200) &gt; Current timeout : 300000 for 0/1</a:t>
            </a:r>
          </a:p>
          <a:p>
            <a:pPr hangingPunct="0"/>
            <a:r>
              <a:rPr lang="en-US" altLang="ko-KR" sz="1000" kern="0" dirty="0">
                <a:solidFill>
                  <a:srgbClr val="FFFFFF"/>
                </a:solidFill>
                <a:latin typeface="Calibri"/>
                <a:cs typeface="Calibri"/>
                <a:sym typeface="Calibri"/>
              </a:rPr>
              <a:t>I (4811) [IoT]: _do_iot_main_command(499) &gt; curr_main_cmd:1, curr_main_state:0/1</a:t>
            </a:r>
          </a:p>
          <a:p>
            <a:pPr hangingPunct="0"/>
            <a:r>
              <a:rPr lang="en-US" altLang="ko-KR" sz="1000" kern="0" dirty="0">
                <a:solidFill>
                  <a:srgbClr val="FFFFFF"/>
                </a:solidFill>
                <a:latin typeface="Calibri"/>
                <a:cs typeface="Calibri"/>
                <a:sym typeface="Calibri"/>
              </a:rPr>
              <a:t>I (4821) [IoT]: iot_bsp_wifi_set_mode(234) &gt; iot_bsp_wifi_set_mode = 3</a:t>
            </a:r>
          </a:p>
          <a:p>
            <a:pPr hangingPunct="0"/>
            <a:r>
              <a:rPr lang="en-US" altLang="ko-KR" sz="1000" kern="0" dirty="0">
                <a:solidFill>
                  <a:srgbClr val="FFFFFF"/>
                </a:solidFill>
                <a:latin typeface="Calibri"/>
                <a:cs typeface="Calibri"/>
                <a:sym typeface="Calibri"/>
              </a:rPr>
              <a:t>I (4831) wifi:mode : sta (YOUR_ESP32_WIFI_MAC) + softAP (YOUR_ESP32_SOFTAP_MAC)</a:t>
            </a:r>
          </a:p>
          <a:p>
            <a:pPr hangingPunct="0"/>
            <a:r>
              <a:rPr lang="en-US" altLang="ko-KR" sz="1000" kern="0" dirty="0">
                <a:solidFill>
                  <a:srgbClr val="FFFFFF"/>
                </a:solidFill>
                <a:latin typeface="Calibri"/>
                <a:cs typeface="Calibri"/>
                <a:sym typeface="Calibri"/>
              </a:rPr>
              <a:t>I (4831) wifi:Total power save buffer number: 16</a:t>
            </a:r>
          </a:p>
          <a:p>
            <a:pPr hangingPunct="0"/>
            <a:r>
              <a:rPr lang="en-US" altLang="ko-KR" sz="1000" kern="0" dirty="0">
                <a:solidFill>
                  <a:srgbClr val="FFFFFF"/>
                </a:solidFill>
                <a:latin typeface="Calibri"/>
                <a:cs typeface="Calibri"/>
                <a:sym typeface="Calibri"/>
              </a:rPr>
              <a:t>I (4841) wifi:Init max length of beacon: 752/752</a:t>
            </a:r>
          </a:p>
          <a:p>
            <a:pPr hangingPunct="0"/>
            <a:r>
              <a:rPr lang="en-US" altLang="ko-KR" sz="1000" kern="0" dirty="0">
                <a:solidFill>
                  <a:srgbClr val="FFFFFF"/>
                </a:solidFill>
                <a:latin typeface="Calibri"/>
                <a:cs typeface="Calibri"/>
                <a:sym typeface="Calibri"/>
              </a:rPr>
              <a:t>I (4841) wifi:Init max length of beacon: 752/752</a:t>
            </a:r>
          </a:p>
          <a:p>
            <a:pPr hangingPunct="0"/>
            <a:r>
              <a:rPr lang="en-US" altLang="ko-KR" sz="1000" kern="0" dirty="0">
                <a:solidFill>
                  <a:srgbClr val="FFFFFF"/>
                </a:solidFill>
                <a:latin typeface="Calibri"/>
                <a:cs typeface="Calibri"/>
                <a:sym typeface="Calibri"/>
              </a:rPr>
              <a:t>I (5821) wifi:Total power save buffer number: 16</a:t>
            </a:r>
          </a:p>
          <a:p>
            <a:pPr hangingPunct="0"/>
            <a:r>
              <a:rPr lang="en-US" altLang="ko-KR" sz="1000" kern="0" dirty="0">
                <a:solidFill>
                  <a:srgbClr val="FFFFFF"/>
                </a:solidFill>
                <a:latin typeface="Calibri"/>
                <a:cs typeface="Calibri"/>
                <a:sym typeface="Calibri"/>
              </a:rPr>
              <a:t>I (5831) [IoT]: event_handler(135) &gt; SYSTEM_EVENT_AP_START</a:t>
            </a:r>
          </a:p>
          <a:p>
            <a:pPr hangingPunct="0"/>
            <a:r>
              <a:rPr lang="en-US" altLang="ko-KR" sz="1000" kern="0" dirty="0">
                <a:solidFill>
                  <a:srgbClr val="FFFFFF"/>
                </a:solidFill>
                <a:latin typeface="Calibri"/>
                <a:cs typeface="Calibri"/>
                <a:sym typeface="Calibri"/>
              </a:rPr>
              <a:t>I (5831) [IoT]: iot_bsp_wifi_set_mode(382) &gt; AP Mode Started</a:t>
            </a:r>
          </a:p>
          <a:p>
            <a:pPr hangingPunct="0"/>
            <a:r>
              <a:rPr lang="en-US" altLang="ko-KR" sz="1000" kern="0" dirty="0">
                <a:solidFill>
                  <a:srgbClr val="FFFFFF"/>
                </a:solidFill>
                <a:latin typeface="Calibri"/>
                <a:cs typeface="Calibri"/>
                <a:sym typeface="Calibri"/>
              </a:rPr>
              <a:t>I (5831) [IoT]: iot_easysetup_init(494) &gt; IOT_STATE_PROV_ES_START</a:t>
            </a:r>
          </a:p>
          <a:p>
            <a:pPr hangingPunct="0"/>
            <a:r>
              <a:rPr lang="en-US" altLang="ko-KR" sz="1000" kern="0" dirty="0">
                <a:solidFill>
                  <a:srgbClr val="FFFFFF"/>
                </a:solidFill>
                <a:latin typeface="Calibri"/>
                <a:cs typeface="Calibri"/>
                <a:sym typeface="Calibri"/>
              </a:rPr>
              <a:t>I (5841) [IoT]: es_http_init(159) &gt; http tcp init!!</a:t>
            </a:r>
          </a:p>
          <a:p>
            <a:pPr hangingPunct="0"/>
            <a:r>
              <a:rPr lang="en-US" altLang="ko-KR" sz="1000" kern="0" dirty="0">
                <a:solidFill>
                  <a:srgbClr val="FFFFFF"/>
                </a:solidFill>
                <a:latin typeface="Calibri"/>
                <a:cs typeface="Calibri"/>
                <a:sym typeface="Calibri"/>
              </a:rPr>
              <a:t>I (5841) [IoT]: iot_easysetup_init(531) &gt; IOT_STATE_PROV_ES_INIT_DONE</a:t>
            </a:r>
          </a:p>
          <a:p>
            <a:pPr hangingPunct="0"/>
            <a:r>
              <a:rPr lang="en-US" altLang="ko-KR" sz="1000" kern="0" dirty="0">
                <a:solidFill>
                  <a:srgbClr val="FFFFFF"/>
                </a:solidFill>
                <a:latin typeface="Calibri"/>
                <a:cs typeface="Calibri"/>
                <a:sym typeface="Calibri"/>
              </a:rPr>
              <a:t>I (5851) [IoT]: event_handler(140) &gt; SYSTEM_EVENT_AP_STOP</a:t>
            </a:r>
          </a:p>
          <a:p>
            <a:pPr hangingPunct="0"/>
            <a:r>
              <a:rPr lang="en-US" altLang="ko-KR" sz="1000" kern="0" dirty="0">
                <a:solidFill>
                  <a:srgbClr val="FFFFFF"/>
                </a:solidFill>
                <a:latin typeface="Calibri"/>
                <a:cs typeface="Calibri"/>
                <a:sym typeface="Calibri"/>
              </a:rPr>
              <a:t>I (5861) [IoT]: event_handler(135) &gt; SYSTEM_EVENT_AP_START</a:t>
            </a:r>
          </a:p>
          <a:p>
            <a:pPr hangingPunct="0"/>
            <a:r>
              <a:rPr lang="en-US" altLang="ko-KR" sz="1000" kern="0" dirty="0">
                <a:solidFill>
                  <a:srgbClr val="FFFFFF"/>
                </a:solidFill>
                <a:latin typeface="Calibri"/>
                <a:cs typeface="Calibri"/>
                <a:sym typeface="Calibri"/>
              </a:rPr>
              <a:t>I (5861) [IoT]: _do_cmd_tout_check(1041) &gt; New state updated for 1</a:t>
            </a:r>
          </a:p>
          <a:p>
            <a:pPr hangingPunct="0"/>
            <a:r>
              <a:rPr lang="en-US" altLang="ko-KR" sz="1000" kern="0" dirty="0">
                <a:solidFill>
                  <a:srgbClr val="FFFFFF"/>
                </a:solidFill>
                <a:latin typeface="Calibri"/>
                <a:cs typeface="Calibri"/>
                <a:sym typeface="Calibri"/>
              </a:rPr>
              <a:t>I (5871) [IoT]: _do_status_report(304) &gt; Call usr status_cb with 2/1</a:t>
            </a:r>
          </a:p>
          <a:p>
            <a:pPr hangingPunct="0"/>
            <a:r>
              <a:rPr lang="en-US" altLang="ko-KR" sz="1000" kern="0" dirty="0">
                <a:solidFill>
                  <a:srgbClr val="FFFFFF"/>
                </a:solidFill>
                <a:latin typeface="Calibri"/>
                <a:cs typeface="Calibri"/>
                <a:sym typeface="Calibri"/>
              </a:rPr>
              <a:t>status: 2, stat: 1</a:t>
            </a:r>
          </a:p>
        </p:txBody>
      </p:sp>
    </p:spTree>
    <p:extLst>
      <p:ext uri="{BB962C8B-B14F-4D97-AF65-F5344CB8AC3E}">
        <p14:creationId xmlns:p14="http://schemas.microsoft.com/office/powerpoint/2010/main" val="2934581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선 화살표 연결선 61"/>
          <p:cNvSpPr/>
          <p:nvPr/>
        </p:nvSpPr>
        <p:spPr>
          <a:xfrm flipV="1">
            <a:off x="3809335" y="4233404"/>
            <a:ext cx="2322081" cy="603400"/>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77" name="직선 화살표 연결선 62"/>
          <p:cNvSpPr/>
          <p:nvPr/>
        </p:nvSpPr>
        <p:spPr>
          <a:xfrm flipV="1">
            <a:off x="2432720" y="2413395"/>
            <a:ext cx="1595358" cy="3904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31" name="직선 화살표 연결선 57"/>
          <p:cNvSpPr/>
          <p:nvPr/>
        </p:nvSpPr>
        <p:spPr>
          <a:xfrm>
            <a:off x="5482308" y="2799083"/>
            <a:ext cx="1613298" cy="910333"/>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78" name="TextBox 55"/>
          <p:cNvSpPr txBox="1"/>
          <p:nvPr/>
        </p:nvSpPr>
        <p:spPr>
          <a:xfrm>
            <a:off x="1390630" y="2451600"/>
            <a:ext cx="78803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MCU</a:t>
            </a:r>
          </a:p>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(ESP32)</a:t>
            </a:r>
            <a:endParaRPr sz="1600" kern="0" dirty="0">
              <a:solidFill>
                <a:srgbClr val="000000"/>
              </a:solidFill>
              <a:latin typeface="SamsungOne 400"/>
              <a:ea typeface="SamsungOne 400"/>
              <a:sym typeface="SamsungOne 400"/>
            </a:endParaRPr>
          </a:p>
        </p:txBody>
      </p:sp>
      <p:pic>
        <p:nvPicPr>
          <p:cNvPr id="76" name="Picture 17" descr="ESP32-S2 Saola 1R Development 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617" y="1987756"/>
            <a:ext cx="598061" cy="598061"/>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4"/>
          <p:cNvSpPr/>
          <p:nvPr/>
        </p:nvSpPr>
        <p:spPr>
          <a:xfrm>
            <a:off x="590811" y="1811504"/>
            <a:ext cx="2386321" cy="1286427"/>
          </a:xfrm>
          <a:prstGeom prst="roundRect">
            <a:avLst>
              <a:gd name="adj" fmla="val 7190"/>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a:t>Practice Status</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grpSp>
        <p:nvGrpSpPr>
          <p:cNvPr id="27" name="직사각형 29"/>
          <p:cNvGrpSpPr/>
          <p:nvPr/>
        </p:nvGrpSpPr>
        <p:grpSpPr>
          <a:xfrm>
            <a:off x="7615206" y="3316642"/>
            <a:ext cx="1172647" cy="370843"/>
            <a:chOff x="0" y="0"/>
            <a:chExt cx="1172645" cy="370841"/>
          </a:xfrm>
        </p:grpSpPr>
        <p:sp>
          <p:nvSpPr>
            <p:cNvPr id="28" name="직사각형"/>
            <p:cNvSpPr/>
            <p:nvPr/>
          </p:nvSpPr>
          <p:spPr>
            <a:xfrm>
              <a:off x="0" y="8421"/>
              <a:ext cx="1172646" cy="354001"/>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9" name="Protocol"/>
            <p:cNvSpPr txBox="1"/>
            <p:nvPr/>
          </p:nvSpPr>
          <p:spPr>
            <a:xfrm>
              <a:off x="45718" y="0"/>
              <a:ext cx="1081209" cy="3708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a:solidFill>
                    <a:srgbClr val="FFFFFF"/>
                  </a:solidFill>
                  <a:latin typeface="SamsungOne 400"/>
                  <a:ea typeface="SamsungOne 400"/>
                  <a:cs typeface="SamsungOne 400"/>
                  <a:sym typeface="SamsungOne 400"/>
                </a:defRPr>
              </a:lvl1pPr>
            </a:lstStyle>
            <a:p>
              <a:pPr hangingPunct="0"/>
              <a:r>
                <a:rPr kern="0" dirty="0"/>
                <a:t>Protocol</a:t>
              </a:r>
            </a:p>
          </p:txBody>
        </p:sp>
      </p:grpSp>
      <p:sp>
        <p:nvSpPr>
          <p:cNvPr id="30" name="TextBox 55"/>
          <p:cNvSpPr txBox="1"/>
          <p:nvPr/>
        </p:nvSpPr>
        <p:spPr>
          <a:xfrm>
            <a:off x="1135312" y="5604832"/>
            <a:ext cx="184922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Old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Galaxy Upcycle app</a:t>
            </a:r>
          </a:p>
        </p:txBody>
      </p:sp>
      <p:grpSp>
        <p:nvGrpSpPr>
          <p:cNvPr id="32" name="TextBox 60"/>
          <p:cNvGrpSpPr/>
          <p:nvPr/>
        </p:nvGrpSpPr>
        <p:grpSpPr>
          <a:xfrm>
            <a:off x="6131415" y="3944298"/>
            <a:ext cx="964190" cy="594811"/>
            <a:chOff x="0" y="0"/>
            <a:chExt cx="964188" cy="594809"/>
          </a:xfrm>
        </p:grpSpPr>
        <p:sp>
          <p:nvSpPr>
            <p:cNvPr id="33" name="직사각형"/>
            <p:cNvSpPr/>
            <p:nvPr/>
          </p:nvSpPr>
          <p:spPr>
            <a:xfrm>
              <a:off x="0" y="112256"/>
              <a:ext cx="964189" cy="370298"/>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34" name="WebRTC"/>
            <p:cNvSpPr txBox="1"/>
            <p:nvPr/>
          </p:nvSpPr>
          <p:spPr>
            <a:xfrm>
              <a:off x="60831" y="0"/>
              <a:ext cx="842527" cy="5948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noAutofit/>
            </a:bodyPr>
            <a:lstStyle>
              <a:lvl1pPr algn="ctr">
                <a:defRPr sz="1200">
                  <a:solidFill>
                    <a:srgbClr val="FFFFFF"/>
                  </a:solidFill>
                  <a:latin typeface="SamsungOne 400"/>
                  <a:ea typeface="SamsungOne 400"/>
                  <a:cs typeface="SamsungOne 400"/>
                  <a:sym typeface="SamsungOne 400"/>
                </a:defRPr>
              </a:lvl1pPr>
            </a:lstStyle>
            <a:p>
              <a:pPr hangingPunct="0"/>
              <a:r>
                <a:rPr kern="0"/>
                <a:t>WebRTC</a:t>
              </a:r>
            </a:p>
          </p:txBody>
        </p:sp>
      </p:grpSp>
      <p:sp>
        <p:nvSpPr>
          <p:cNvPr id="57" name="직선 화살표 연결선 62"/>
          <p:cNvSpPr/>
          <p:nvPr/>
        </p:nvSpPr>
        <p:spPr>
          <a:xfrm>
            <a:off x="2264648" y="2996953"/>
            <a:ext cx="1763431" cy="9828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58" name="TextBox 64"/>
          <p:cNvSpPr txBox="1"/>
          <p:nvPr/>
        </p:nvSpPr>
        <p:spPr>
          <a:xfrm rot="19903885">
            <a:off x="2729468" y="3158017"/>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59" name="TextBox 66"/>
          <p:cNvSpPr txBox="1"/>
          <p:nvPr/>
        </p:nvSpPr>
        <p:spPr>
          <a:xfrm rot="1601993">
            <a:off x="6050497" y="2953529"/>
            <a:ext cx="73994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b="1">
                <a:latin typeface="SamsungOne 400"/>
                <a:ea typeface="SamsungOne 400"/>
                <a:cs typeface="SamsungOne 400"/>
                <a:sym typeface="SamsungOne 400"/>
              </a:defRPr>
            </a:lvl1pPr>
          </a:lstStyle>
          <a:p>
            <a:pPr hangingPunct="0"/>
            <a:r>
              <a:rPr sz="1400" kern="0">
                <a:solidFill>
                  <a:srgbClr val="000000"/>
                </a:solidFill>
              </a:rPr>
              <a:t>Internet</a:t>
            </a:r>
          </a:p>
        </p:txBody>
      </p:sp>
      <p:grpSp>
        <p:nvGrpSpPr>
          <p:cNvPr id="60" name="그룹 67"/>
          <p:cNvGrpSpPr/>
          <p:nvPr/>
        </p:nvGrpSpPr>
        <p:grpSpPr>
          <a:xfrm>
            <a:off x="4238045" y="1863191"/>
            <a:ext cx="1227143" cy="1227143"/>
            <a:chOff x="0" y="0"/>
            <a:chExt cx="1227142" cy="1227142"/>
          </a:xfrm>
        </p:grpSpPr>
        <p:sp>
          <p:nvSpPr>
            <p:cNvPr id="61" name="타원 68"/>
            <p:cNvSpPr/>
            <p:nvPr/>
          </p:nvSpPr>
          <p:spPr>
            <a:xfrm>
              <a:off x="0" y="0"/>
              <a:ext cx="1227143" cy="1227143"/>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62" name="직사각형 69"/>
            <p:cNvSpPr txBox="1"/>
            <p:nvPr/>
          </p:nvSpPr>
          <p:spPr>
            <a:xfrm>
              <a:off x="201203" y="290405"/>
              <a:ext cx="824735" cy="650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hangingPunct="0">
                <a:defRPr>
                  <a:solidFill>
                    <a:srgbClr val="FFFFFF"/>
                  </a:solidFill>
                  <a:latin typeface="SamsungOne 400"/>
                  <a:ea typeface="SamsungOne 400"/>
                  <a:cs typeface="SamsungOne 400"/>
                  <a:sym typeface="SamsungOne 400"/>
                </a:defRPr>
              </a:pPr>
              <a:r>
                <a:rPr kern="0">
                  <a:solidFill>
                    <a:srgbClr val="FFFFFF"/>
                  </a:solidFill>
                  <a:latin typeface="SamsungOne 400"/>
                  <a:ea typeface="SamsungOne 400"/>
                  <a:sym typeface="SamsungOne 400"/>
                </a:rPr>
                <a:t>Smart</a:t>
              </a:r>
              <a:br>
                <a:rPr kern="0">
                  <a:solidFill>
                    <a:srgbClr val="FFFFFF"/>
                  </a:solidFill>
                  <a:latin typeface="SamsungOne 400"/>
                  <a:ea typeface="SamsungOne 400"/>
                  <a:sym typeface="SamsungOne 400"/>
                </a:rPr>
              </a:br>
              <a:r>
                <a:rPr kern="0">
                  <a:solidFill>
                    <a:srgbClr val="FFFFFF"/>
                  </a:solidFill>
                  <a:latin typeface="SamsungOne 400"/>
                  <a:ea typeface="SamsungOne 400"/>
                  <a:sym typeface="SamsungOne 400"/>
                </a:rPr>
                <a:t>Things</a:t>
              </a:r>
            </a:p>
          </p:txBody>
        </p:sp>
      </p:grpSp>
      <p:sp>
        <p:nvSpPr>
          <p:cNvPr id="63" name="TextBox 55"/>
          <p:cNvSpPr txBox="1"/>
          <p:nvPr/>
        </p:nvSpPr>
        <p:spPr>
          <a:xfrm>
            <a:off x="7364567" y="5020057"/>
            <a:ext cx="171457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Using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SmartThings app</a:t>
            </a:r>
          </a:p>
        </p:txBody>
      </p:sp>
      <p:grpSp>
        <p:nvGrpSpPr>
          <p:cNvPr id="64" name="직사각형 43"/>
          <p:cNvGrpSpPr/>
          <p:nvPr/>
        </p:nvGrpSpPr>
        <p:grpSpPr>
          <a:xfrm>
            <a:off x="4028078" y="2736333"/>
            <a:ext cx="726438" cy="354003"/>
            <a:chOff x="0" y="-1"/>
            <a:chExt cx="726436" cy="354002"/>
          </a:xfrm>
        </p:grpSpPr>
        <p:sp>
          <p:nvSpPr>
            <p:cNvPr id="65" name="직사각형"/>
            <p:cNvSpPr/>
            <p:nvPr/>
          </p:nvSpPr>
          <p:spPr>
            <a:xfrm>
              <a:off x="0" y="-1"/>
              <a:ext cx="726436" cy="354002"/>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66" name="MQTT"/>
            <p:cNvSpPr txBox="1"/>
            <p:nvPr/>
          </p:nvSpPr>
          <p:spPr>
            <a:xfrm>
              <a:off x="45719" y="38500"/>
              <a:ext cx="634998" cy="27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sz="1200">
                  <a:solidFill>
                    <a:srgbClr val="FFFFFF"/>
                  </a:solidFill>
                  <a:latin typeface="SamsungOne 400"/>
                  <a:ea typeface="SamsungOne 400"/>
                  <a:cs typeface="SamsungOne 400"/>
                  <a:sym typeface="SamsungOne 400"/>
                </a:defRPr>
              </a:lvl1pPr>
            </a:lstStyle>
            <a:p>
              <a:pPr hangingPunct="0"/>
              <a:r>
                <a:rPr kern="0"/>
                <a:t>MQTT</a:t>
              </a:r>
            </a:p>
          </p:txBody>
        </p:sp>
      </p:grpSp>
      <p:sp>
        <p:nvSpPr>
          <p:cNvPr id="67" name="TextBox 64"/>
          <p:cNvSpPr txBox="1"/>
          <p:nvPr/>
        </p:nvSpPr>
        <p:spPr>
          <a:xfrm rot="20722981">
            <a:off x="4379835" y="4272964"/>
            <a:ext cx="800376"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79" name="TextBox 64"/>
          <p:cNvSpPr txBox="1"/>
          <p:nvPr/>
        </p:nvSpPr>
        <p:spPr>
          <a:xfrm rot="826652">
            <a:off x="2908824" y="2324828"/>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48" name="직사각형 44"/>
          <p:cNvSpPr/>
          <p:nvPr/>
        </p:nvSpPr>
        <p:spPr>
          <a:xfrm>
            <a:off x="3611373" y="1828240"/>
            <a:ext cx="2386321" cy="1483665"/>
          </a:xfrm>
          <a:prstGeom prst="roundRect">
            <a:avLst>
              <a:gd name="adj" fmla="val 7862"/>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grpSp>
        <p:nvGrpSpPr>
          <p:cNvPr id="47" name="그룹 46"/>
          <p:cNvGrpSpPr/>
          <p:nvPr/>
        </p:nvGrpSpPr>
        <p:grpSpPr>
          <a:xfrm>
            <a:off x="282053" y="4067934"/>
            <a:ext cx="3775177" cy="1578116"/>
            <a:chOff x="166222" y="3830642"/>
            <a:chExt cx="3775177" cy="1578116"/>
          </a:xfrm>
        </p:grpSpPr>
        <p:pic>
          <p:nvPicPr>
            <p:cNvPr id="49" name="Picture 4" descr="Samsung Galaxy Note9 - Samsung Galaxy Note 9 Цена Transparent PNG -  1200x1200 - Free Download on Nic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2697851" y="3839158"/>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Samsung Galaxy Note9 - Samsung Galaxy Note 9 Цена Transparent PNG -  1200x1200 - Free Download on Nic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1822406" y="3830642"/>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Samsung Galaxy S9 Png Transparent Background Samsung S9 - Clip 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325"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Samsung Galaxy S9 Png Transparent Background Samsung S9 - Clip 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222"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70" name="그림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7536" y="3938342"/>
              <a:ext cx="663762" cy="1364400"/>
            </a:xfrm>
            <a:prstGeom prst="rect">
              <a:avLst/>
            </a:prstGeom>
          </p:spPr>
        </p:pic>
        <p:pic>
          <p:nvPicPr>
            <p:cNvPr id="71" name="그림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0379" y="3945443"/>
              <a:ext cx="663762" cy="1364400"/>
            </a:xfrm>
            <a:prstGeom prst="rect">
              <a:avLst/>
            </a:prstGeom>
          </p:spPr>
        </p:pic>
        <p:pic>
          <p:nvPicPr>
            <p:cNvPr id="72" name="그림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98104" y="3963579"/>
              <a:ext cx="642746" cy="1321200"/>
            </a:xfrm>
            <a:prstGeom prst="rect">
              <a:avLst/>
            </a:prstGeom>
          </p:spPr>
        </p:pic>
        <p:pic>
          <p:nvPicPr>
            <p:cNvPr id="73" name="그림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24694" y="3962130"/>
              <a:ext cx="642746" cy="1321200"/>
            </a:xfrm>
            <a:prstGeom prst="rect">
              <a:avLst/>
            </a:prstGeom>
          </p:spPr>
        </p:pic>
      </p:grpSp>
      <p:grpSp>
        <p:nvGrpSpPr>
          <p:cNvPr id="82" name="그룹 81"/>
          <p:cNvGrpSpPr/>
          <p:nvPr/>
        </p:nvGrpSpPr>
        <p:grpSpPr>
          <a:xfrm>
            <a:off x="7221452" y="3671856"/>
            <a:ext cx="1948990" cy="1487230"/>
            <a:chOff x="7252482" y="3429000"/>
            <a:chExt cx="1948990" cy="1487230"/>
          </a:xfrm>
        </p:grpSpPr>
        <p:pic>
          <p:nvPicPr>
            <p:cNvPr id="83" name="Picture 6" descr="Samsung Galaxy S21 Ultra 5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46755" y="3462457"/>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Samsung Galaxy S21 Ultra 5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52482" y="3429000"/>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85" name="그림 8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59406" y="3611671"/>
              <a:ext cx="533300" cy="1096229"/>
            </a:xfrm>
            <a:prstGeom prst="rect">
              <a:avLst/>
            </a:prstGeom>
          </p:spPr>
        </p:pic>
        <p:pic>
          <p:nvPicPr>
            <p:cNvPr id="86" name="그림 8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52680" y="3629346"/>
              <a:ext cx="539416" cy="1108800"/>
            </a:xfrm>
            <a:prstGeom prst="rect">
              <a:avLst/>
            </a:prstGeom>
          </p:spPr>
        </p:pic>
      </p:grpSp>
      <p:sp>
        <p:nvSpPr>
          <p:cNvPr id="89" name="직사각형 44"/>
          <p:cNvSpPr/>
          <p:nvPr/>
        </p:nvSpPr>
        <p:spPr>
          <a:xfrm>
            <a:off x="166222" y="3709416"/>
            <a:ext cx="3878977" cy="2455889"/>
          </a:xfrm>
          <a:prstGeom prst="roundRect">
            <a:avLst>
              <a:gd name="adj" fmla="val 4611"/>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88" name="직사각형 44"/>
          <p:cNvSpPr/>
          <p:nvPr/>
        </p:nvSpPr>
        <p:spPr>
          <a:xfrm>
            <a:off x="6081148" y="2904284"/>
            <a:ext cx="3408356" cy="2756964"/>
          </a:xfrm>
          <a:prstGeom prst="roundRect">
            <a:avLst>
              <a:gd name="adj" fmla="val 3716"/>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4049169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Enable developer mode</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4.5. Register SIC </a:t>
            </a:r>
            <a:r>
              <a:rPr lang="en-US" altLang="ko-KR" dirty="0" err="1" smtClean="0"/>
              <a:t>Galup</a:t>
            </a:r>
            <a:r>
              <a:rPr lang="en-US" altLang="ko-KR" dirty="0" smtClean="0"/>
              <a:t> Direct Thing to ST App</a:t>
            </a:r>
            <a:endParaRPr lang="en-US" altLang="ko-KR" dirty="0"/>
          </a:p>
        </p:txBody>
      </p:sp>
      <p:sp>
        <p:nvSpPr>
          <p:cNvPr id="5" name="TextBox 6"/>
          <p:cNvSpPr txBox="1"/>
          <p:nvPr/>
        </p:nvSpPr>
        <p:spPr>
          <a:xfrm>
            <a:off x="5190264" y="1932757"/>
            <a:ext cx="4587273" cy="3000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hangingPunct="0">
              <a:lnSpc>
                <a:spcPct val="150000"/>
              </a:lnSpc>
              <a:defRPr sz="1200">
                <a:latin typeface="SamsungOne 700"/>
                <a:ea typeface="SamsungOne 700"/>
                <a:cs typeface="SamsungOne 700"/>
                <a:sym typeface="SamsungOne 700"/>
              </a:defRPr>
            </a:pPr>
            <a:r>
              <a:rPr kumimoji="1" sz="1400"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700"/>
              </a:rPr>
              <a:t>Here are 5 simple steps to enable the Developer mode on </a:t>
            </a:r>
            <a:r>
              <a:rPr kumimoji="1" lang="en-US" altLang="ko-KR" sz="1400"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your SmartThings app.</a:t>
            </a:r>
          </a:p>
          <a:p>
            <a:pPr hangingPunct="0">
              <a:lnSpc>
                <a:spcPct val="150000"/>
              </a:lnSpc>
              <a:defRPr sz="1200">
                <a:latin typeface="SamsungOne 400"/>
                <a:ea typeface="SamsungOne 400"/>
                <a:cs typeface="SamsungOne 400"/>
                <a:sym typeface="SamsungOne 400"/>
              </a:defRPr>
            </a:pPr>
            <a:endParaRPr kumimoji="1" lang="en-US" altLang="ko-KR" sz="1400"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endParaRPr>
          </a:p>
          <a:p>
            <a:pPr marL="342900" indent="-342900" hangingPunct="0">
              <a:lnSpc>
                <a:spcPct val="150000"/>
              </a:lnSpc>
              <a:buFont typeface="+mj-ea"/>
              <a:buAutoNum type="circleNumDbPlain"/>
              <a:defRPr sz="1200">
                <a:latin typeface="SamsungOne 400"/>
                <a:ea typeface="SamsungOne 400"/>
                <a:cs typeface="SamsungOne 400"/>
                <a:sym typeface="SamsungOne 400"/>
              </a:defRPr>
            </a:pPr>
            <a:r>
              <a:rPr kumimoji="1" lang="en-US" altLang="ko-KR" sz="1400"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Launch the SmartThings app.</a:t>
            </a:r>
          </a:p>
          <a:p>
            <a:pPr marL="342900" indent="-342900" hangingPunct="0">
              <a:lnSpc>
                <a:spcPct val="150000"/>
              </a:lnSpc>
              <a:buFont typeface="+mj-ea"/>
              <a:buAutoNum type="circleNumDbPlain"/>
              <a:defRPr sz="1200">
                <a:latin typeface="SamsungOne 400"/>
                <a:ea typeface="SamsungOne 400"/>
                <a:cs typeface="SamsungOne 400"/>
                <a:sym typeface="SamsungOne 400"/>
              </a:defRPr>
            </a:pPr>
            <a:r>
              <a:rPr kumimoji="1" lang="en-US" altLang="ko-KR" sz="1400"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Go to the Dashboard&gt;Settings&gt;About SmartThings</a:t>
            </a:r>
          </a:p>
          <a:p>
            <a:pPr marL="342900" indent="-342900" hangingPunct="0">
              <a:lnSpc>
                <a:spcPct val="150000"/>
              </a:lnSpc>
              <a:buFont typeface="+mj-ea"/>
              <a:buAutoNum type="circleNumDbPlain"/>
              <a:defRPr sz="1200">
                <a:latin typeface="SamsungOne 400"/>
                <a:ea typeface="SamsungOne 400"/>
                <a:cs typeface="SamsungOne 400"/>
                <a:sym typeface="SamsungOne 400"/>
              </a:defRPr>
            </a:pPr>
            <a:r>
              <a:rPr kumimoji="1" lang="en-US" altLang="ko-KR" sz="1400"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Press “About SmartThings” for 5 seconds.</a:t>
            </a:r>
          </a:p>
          <a:p>
            <a:pPr marL="342900" indent="-342900" hangingPunct="0">
              <a:lnSpc>
                <a:spcPct val="150000"/>
              </a:lnSpc>
              <a:buFont typeface="+mj-ea"/>
              <a:buAutoNum type="circleNumDbPlain"/>
              <a:defRPr sz="1200">
                <a:latin typeface="SamsungOne 400"/>
                <a:ea typeface="SamsungOne 400"/>
                <a:cs typeface="SamsungOne 400"/>
                <a:sym typeface="SamsungOne 400"/>
              </a:defRPr>
            </a:pPr>
            <a:r>
              <a:rPr kumimoji="1" lang="en-US" altLang="ko-KR" sz="1400"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Now press “Developer Mode”.</a:t>
            </a:r>
          </a:p>
          <a:p>
            <a:pPr marL="342900" indent="-342900" hangingPunct="0">
              <a:lnSpc>
                <a:spcPct val="150000"/>
              </a:lnSpc>
              <a:buFont typeface="+mj-ea"/>
              <a:buAutoNum type="circleNumDbPlain"/>
              <a:defRPr sz="1200">
                <a:latin typeface="SamsungOne 400"/>
                <a:ea typeface="SamsungOne 400"/>
                <a:cs typeface="SamsungOne 400"/>
                <a:sym typeface="SamsungOne 400"/>
              </a:defRPr>
            </a:pPr>
            <a:r>
              <a:rPr kumimoji="1" lang="en-US" altLang="ko-KR" sz="1400"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Relaunch the SmartThings app making sure you are logged in.</a:t>
            </a:r>
          </a:p>
        </p:txBody>
      </p:sp>
      <p:pic>
        <p:nvPicPr>
          <p:cNvPr id="6" name="Picture 2" descr="D:\업사이클링\SIC 교육자료\Screenshot_20210705-043937_SmartThing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517" y="1937060"/>
            <a:ext cx="1992217" cy="40951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3" descr="D:\업사이클링\SIC 교육자료\Screenshot_20210705-044000_SmartThing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8690" y="1932757"/>
            <a:ext cx="1994311" cy="40994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모서리가 둥근 직사각형 7"/>
          <p:cNvSpPr/>
          <p:nvPr/>
        </p:nvSpPr>
        <p:spPr>
          <a:xfrm>
            <a:off x="2360712" y="5301209"/>
            <a:ext cx="288033" cy="231243"/>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r>
              <a:rPr lang="en-US" kern="0" dirty="0">
                <a:solidFill>
                  <a:srgbClr val="FFFFFF"/>
                </a:solidFill>
                <a:latin typeface="SamsungOne 400"/>
                <a:ea typeface="SamsungOne 400"/>
                <a:sym typeface="SamsungOne 400"/>
              </a:rPr>
              <a:t>C</a:t>
            </a:r>
            <a:endParaRPr kern="0" dirty="0">
              <a:solidFill>
                <a:srgbClr val="FFFFFF"/>
              </a:solidFill>
              <a:latin typeface="SamsungOne 400"/>
              <a:ea typeface="SamsungOne 400"/>
              <a:sym typeface="SamsungOne 400"/>
            </a:endParaRPr>
          </a:p>
        </p:txBody>
      </p:sp>
      <p:sp>
        <p:nvSpPr>
          <p:cNvPr id="9" name="모서리가 둥근 직사각형 8"/>
          <p:cNvSpPr/>
          <p:nvPr/>
        </p:nvSpPr>
        <p:spPr>
          <a:xfrm>
            <a:off x="4270424" y="5416830"/>
            <a:ext cx="288033" cy="231243"/>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295889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Start onboarding from category menu</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4.5. Register SIC </a:t>
            </a:r>
            <a:r>
              <a:rPr lang="en-US" altLang="ko-KR" dirty="0" err="1" smtClean="0"/>
              <a:t>Galup</a:t>
            </a:r>
            <a:r>
              <a:rPr lang="en-US" altLang="ko-KR" dirty="0" smtClean="0"/>
              <a:t> Direct Thing to ST App</a:t>
            </a:r>
            <a:endParaRPr lang="en-US" altLang="ko-KR"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698" y="1943281"/>
            <a:ext cx="2014054" cy="41400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9034" y="1943281"/>
            <a:ext cx="2014054" cy="41400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1370" y="1943281"/>
            <a:ext cx="2014054" cy="41400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3705" y="1943281"/>
            <a:ext cx="2014054" cy="41400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모서리가 둥근 직사각형 8"/>
          <p:cNvSpPr/>
          <p:nvPr/>
        </p:nvSpPr>
        <p:spPr>
          <a:xfrm>
            <a:off x="1268967" y="5148566"/>
            <a:ext cx="433133" cy="504056"/>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10" name="모서리가 둥근 직사각형 9"/>
          <p:cNvSpPr/>
          <p:nvPr/>
        </p:nvSpPr>
        <p:spPr>
          <a:xfrm>
            <a:off x="2859034" y="2348880"/>
            <a:ext cx="2014054" cy="1080120"/>
          </a:xfrm>
          <a:prstGeom prst="roundRect">
            <a:avLst>
              <a:gd name="adj" fmla="val 12636"/>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1964595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Finalize onboarding to register</a:t>
            </a:r>
          </a:p>
          <a:p>
            <a:endParaRPr lang="en-US" altLang="ko-KR" dirty="0"/>
          </a:p>
          <a:p>
            <a:pPr marL="0" indent="0">
              <a:buNone/>
            </a:pPr>
            <a:endParaRPr lang="en-US" altLang="ko-KR" dirty="0"/>
          </a:p>
        </p:txBody>
      </p:sp>
      <p:sp>
        <p:nvSpPr>
          <p:cNvPr id="6"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4.5. Register SIC </a:t>
            </a:r>
            <a:r>
              <a:rPr lang="en-US" altLang="ko-KR" dirty="0" err="1" smtClean="0"/>
              <a:t>Galup</a:t>
            </a:r>
            <a:r>
              <a:rPr lang="en-US" altLang="ko-KR" dirty="0" smtClean="0"/>
              <a:t> Direct Thing to ST App</a:t>
            </a:r>
            <a:endParaRPr lang="en-US" altLang="ko-KR" dirty="0"/>
          </a:p>
        </p:txBody>
      </p:sp>
      <p:pic>
        <p:nvPicPr>
          <p:cNvPr id="3074" name="Picture 2" descr="D:\업사이클링\SIC 교육자료\1213\resize\resize_20211213_2158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528" y="1766614"/>
            <a:ext cx="2695436" cy="202157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업사이클링\SIC 교육자료\1213\resize\resize_20211213_2159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4848" y="1766614"/>
            <a:ext cx="2695437" cy="2021577"/>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업사이클링\SIC 교육자료\1213\resize\resize_20211213_21591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5169" y="1780306"/>
            <a:ext cx="2658923" cy="1994193"/>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업사이클링\SIC 교육자료\1213\resize\resize_20211213_21593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528" y="4077072"/>
            <a:ext cx="2698804" cy="20241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업사이클링\SIC 교육자료\1213\resize\resize_20211213_21593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3104" y="4077073"/>
            <a:ext cx="2678922" cy="2009191"/>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업사이클링\SIC 교육자료\1213\resize\resize_20211213_21595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65169" y="4091984"/>
            <a:ext cx="2678921" cy="200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2050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Pin Out of ESP32 DevKitC V4</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4.6. Control/Routine Test</a:t>
            </a:r>
            <a:endParaRPr lang="en-US" altLang="ko-KR" dirty="0"/>
          </a:p>
        </p:txBody>
      </p:sp>
      <p:pic>
        <p:nvPicPr>
          <p:cNvPr id="1026" name="Picture 2" descr="https://docs.espressif.com/projects/esp-idf/en/latest/esp32/_images/esp32-devkitC-v4-pin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783" y="1767604"/>
            <a:ext cx="6772437" cy="461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4040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GPIO Pin Map to control LED</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4.6. Control/Routine Test</a:t>
            </a:r>
            <a:endParaRPr lang="en-US" altLang="ko-KR" dirty="0"/>
          </a:p>
        </p:txBody>
      </p:sp>
      <p:sp>
        <p:nvSpPr>
          <p:cNvPr id="13" name="TextBox 12"/>
          <p:cNvSpPr txBox="1"/>
          <p:nvPr/>
        </p:nvSpPr>
        <p:spPr>
          <a:xfrm>
            <a:off x="1172580" y="1818737"/>
            <a:ext cx="7560840" cy="4093426"/>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root@073d1c2b5fb9:/st-device-sdk-c-ref/apps/esp32/switch_example/main# cat device_control.h</a:t>
            </a:r>
          </a:p>
          <a:p>
            <a:pPr hangingPunct="0"/>
            <a:r>
              <a:rPr lang="en-US" altLang="ko-KR" sz="1000" kern="0" dirty="0">
                <a:solidFill>
                  <a:srgbClr val="FFFFFF"/>
                </a:solidFill>
                <a:latin typeface="Calibri"/>
                <a:cs typeface="Calibri"/>
                <a:sym typeface="Calibri"/>
              </a:rPr>
              <a:t>...</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//#define CONFIG_TARGET_WEMOS_D1_R32</a:t>
            </a:r>
          </a:p>
          <a:p>
            <a:pPr hangingPunct="0"/>
            <a:r>
              <a:rPr lang="en-US" altLang="ko-KR" sz="1000" kern="0" dirty="0">
                <a:solidFill>
                  <a:srgbClr val="FFFFFF"/>
                </a:solidFill>
                <a:latin typeface="Calibri"/>
                <a:cs typeface="Calibri"/>
                <a:sym typeface="Calibri"/>
              </a:rPr>
              <a:t>#ifdef CONFIG_TARGET_WEMOS_D1_R32</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#define GPIO_INPUT_BUTTON		18</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#define GPIO_OUTPUT_MAINLED		16</a:t>
            </a:r>
          </a:p>
          <a:p>
            <a:pPr hangingPunct="0"/>
            <a:r>
              <a:rPr lang="en-US" altLang="ko-KR" sz="1000" kern="0" dirty="0">
                <a:solidFill>
                  <a:srgbClr val="FFFFFF"/>
                </a:solidFill>
                <a:latin typeface="Calibri"/>
                <a:cs typeface="Calibri"/>
                <a:sym typeface="Calibri"/>
              </a:rPr>
              <a:t>#define GPIO_OUTPUT_MAINLED_0	26 /* use as ground */</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#define GPIO_OUTPUT_NOUSE1		17</a:t>
            </a:r>
          </a:p>
          <a:p>
            <a:pPr hangingPunct="0"/>
            <a:r>
              <a:rPr lang="en-US" altLang="ko-KR" sz="1000" kern="0" dirty="0">
                <a:solidFill>
                  <a:srgbClr val="FFFFFF"/>
                </a:solidFill>
                <a:latin typeface="Calibri"/>
                <a:cs typeface="Calibri"/>
                <a:sym typeface="Calibri"/>
              </a:rPr>
              <a:t>#define GPIO_OUTPUT_NOUSE2		25</a:t>
            </a:r>
          </a:p>
          <a:p>
            <a:pPr hangingPunct="0"/>
            <a:r>
              <a:rPr lang="en-US" altLang="ko-KR" sz="1000" kern="0" dirty="0">
                <a:solidFill>
                  <a:srgbClr val="FFFFFF"/>
                </a:solidFill>
                <a:latin typeface="Calibri"/>
                <a:cs typeface="Calibri"/>
                <a:sym typeface="Calibri"/>
              </a:rPr>
              <a:t>#else // ESP32_DEVKITC_V4</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C000"/>
                </a:solidFill>
                <a:latin typeface="Calibri"/>
                <a:cs typeface="Calibri"/>
                <a:sym typeface="Calibri"/>
              </a:rPr>
              <a:t>#define GPIO_INPUT_BUTTON		13</a:t>
            </a:r>
          </a:p>
          <a:p>
            <a:pPr hangingPunct="0"/>
            <a:endParaRPr lang="en-US" altLang="ko-KR" sz="1000" kern="0" dirty="0">
              <a:solidFill>
                <a:srgbClr val="FFFFFF"/>
              </a:solidFill>
              <a:latin typeface="Calibri"/>
              <a:cs typeface="Calibri"/>
              <a:sym typeface="Calibri"/>
            </a:endParaRPr>
          </a:p>
          <a:p>
            <a:pPr hangingPunct="0"/>
            <a:r>
              <a:rPr lang="en-US" altLang="ko-KR" sz="1000" b="1" kern="0" dirty="0">
                <a:solidFill>
                  <a:srgbClr val="92D050"/>
                </a:solidFill>
                <a:latin typeface="Calibri"/>
                <a:cs typeface="Calibri"/>
                <a:sym typeface="Calibri"/>
              </a:rPr>
              <a:t>#define GPIO_OUTPUT_MAINLED		12</a:t>
            </a:r>
          </a:p>
          <a:p>
            <a:pPr hangingPunct="0"/>
            <a:r>
              <a:rPr lang="en-US" altLang="ko-KR" sz="1000" kern="0" dirty="0">
                <a:solidFill>
                  <a:srgbClr val="FFFFFF"/>
                </a:solidFill>
                <a:latin typeface="Calibri"/>
                <a:cs typeface="Calibri"/>
                <a:sym typeface="Calibri"/>
              </a:rPr>
              <a:t>#define GPIO_OUTPUT_MAINLED_0	26 /* use as ground */</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#define GPIO_OUTPUT_NOUSE1		14</a:t>
            </a:r>
          </a:p>
          <a:p>
            <a:pPr hangingPunct="0"/>
            <a:r>
              <a:rPr lang="en-US" altLang="ko-KR" sz="1000" kern="0" dirty="0">
                <a:solidFill>
                  <a:srgbClr val="FFFFFF"/>
                </a:solidFill>
                <a:latin typeface="Calibri"/>
                <a:cs typeface="Calibri"/>
                <a:sym typeface="Calibri"/>
              </a:rPr>
              <a:t>#define GPIO_OUTPUT_NOUSE2		27</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#endif</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a:t>
            </a:r>
          </a:p>
        </p:txBody>
      </p:sp>
    </p:spTree>
    <p:extLst>
      <p:ext uri="{BB962C8B-B14F-4D97-AF65-F5344CB8AC3E}">
        <p14:creationId xmlns:p14="http://schemas.microsoft.com/office/powerpoint/2010/main" val="42397617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Breadborad Circuit Wiring</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4.6. Control/Routine Test</a:t>
            </a:r>
            <a:endParaRPr lang="en-US" altLang="ko-KR"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664" y="1777108"/>
            <a:ext cx="6336704" cy="4604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3093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wired external LED and try free routine with </a:t>
            </a:r>
            <a:r>
              <a:rPr lang="en-US" altLang="ko-KR" dirty="0" err="1"/>
              <a:t>IoT</a:t>
            </a:r>
            <a:r>
              <a:rPr lang="en-US" altLang="ko-KR" dirty="0"/>
              <a:t> Thing of Galaxy Upcycle app</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4.6. Control/Routine Test</a:t>
            </a:r>
            <a:endParaRPr lang="en-US" altLang="ko-KR" dirty="0"/>
          </a:p>
        </p:txBody>
      </p:sp>
      <p:pic>
        <p:nvPicPr>
          <p:cNvPr id="4098" name="Picture 2" descr="D:\업사이클링\SIC 교육자료\1213\resize\resize_20211213_2200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0990" y="1844824"/>
            <a:ext cx="288032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업사이클링\SIC 교육자료\1213\resize\resize_20211213_2200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0990" y="4052723"/>
            <a:ext cx="288032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업사이클링\SIC 교육자료\1213\resize\resize_20211213_22004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7084" y="1844944"/>
            <a:ext cx="288000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D:\업사이클링\SIC 교육자료\1213\resize\resize_20211213_22005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6923" y="4052723"/>
            <a:ext cx="2880320"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8001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60375" y="2166000"/>
            <a:ext cx="8715705" cy="2736304"/>
          </a:xfrm>
        </p:spPr>
        <p:txBody>
          <a:bodyPr>
            <a:noAutofit/>
          </a:bodyPr>
          <a:lstStyle/>
          <a:p>
            <a:pPr>
              <a:lnSpc>
                <a:spcPct val="100000"/>
              </a:lnSpc>
            </a:pPr>
            <a:r>
              <a:rPr lang="en-US" altLang="ko-KR" sz="2200" dirty="0"/>
              <a:t>Now you understand how general IoT control/event data </a:t>
            </a:r>
            <a:r>
              <a:rPr lang="en-US" altLang="ko-KR" sz="2200" dirty="0" smtClean="0"/>
              <a:t>are </a:t>
            </a:r>
            <a:r>
              <a:rPr lang="en-US" altLang="ko-KR" sz="2200" dirty="0"/>
              <a:t>flown by SmartThings example.</a:t>
            </a:r>
          </a:p>
          <a:p>
            <a:pPr>
              <a:lnSpc>
                <a:spcPct val="100000"/>
              </a:lnSpc>
            </a:pPr>
            <a:endParaRPr lang="en-US" altLang="ko-KR" sz="2200" dirty="0"/>
          </a:p>
          <a:p>
            <a:pPr>
              <a:lnSpc>
                <a:spcPct val="100000"/>
              </a:lnSpc>
            </a:pPr>
            <a:r>
              <a:rPr lang="en-US" altLang="ko-KR" sz="2200" dirty="0"/>
              <a:t>You can check your own control and event. Routine also can be combined. For a deeper dive, use</a:t>
            </a:r>
            <a:r>
              <a:rPr lang="ko-KR" altLang="en-US" sz="2200" dirty="0"/>
              <a:t> </a:t>
            </a:r>
            <a:r>
              <a:rPr lang="en-US" altLang="ko-KR" sz="2200" dirty="0"/>
              <a:t>MCU to develop </a:t>
            </a:r>
            <a:r>
              <a:rPr lang="en-US" altLang="ko-KR" sz="2200" dirty="0" err="1"/>
              <a:t>IoT</a:t>
            </a:r>
            <a:r>
              <a:rPr lang="en-US" altLang="ko-KR" sz="2200" dirty="0"/>
              <a:t> Thing for real-life usage with STDK. You can make any kind of </a:t>
            </a:r>
            <a:r>
              <a:rPr lang="en-US" altLang="ko-KR" sz="2200" dirty="0" err="1"/>
              <a:t>IoT</a:t>
            </a:r>
            <a:r>
              <a:rPr lang="en-US" altLang="ko-KR" sz="2200" dirty="0"/>
              <a:t> Thing device yourself.</a:t>
            </a:r>
          </a:p>
        </p:txBody>
      </p:sp>
      <p:sp>
        <p:nvSpPr>
          <p:cNvPr id="5"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4.7 Final </a:t>
            </a:r>
            <a:r>
              <a:rPr lang="en-US" altLang="ko-KR" dirty="0" smtClean="0"/>
              <a:t>Wrap-up</a:t>
            </a:r>
            <a:endParaRPr lang="en-US" altLang="ko-KR" dirty="0"/>
          </a:p>
        </p:txBody>
      </p:sp>
      <p:sp>
        <p:nvSpPr>
          <p:cNvPr id="6"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a:xfrm>
            <a:off x="8671228" y="482199"/>
            <a:ext cx="790985" cy="244800"/>
          </a:xfrm>
        </p:spPr>
        <p:txBody>
          <a:bodyPr/>
          <a:lstStyle/>
          <a:p>
            <a:r>
              <a:rPr lang="en-US" altLang="ko-KR" dirty="0" smtClean="0"/>
              <a:t>UNIT 04</a:t>
            </a:r>
            <a:endParaRPr lang="ko-KR" altLang="en-US" dirty="0"/>
          </a:p>
        </p:txBody>
      </p:sp>
    </p:spTree>
    <p:extLst>
      <p:ext uri="{BB962C8B-B14F-4D97-AF65-F5344CB8AC3E}">
        <p14:creationId xmlns:p14="http://schemas.microsoft.com/office/powerpoint/2010/main" val="3972752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1.1. Introduction to Galaxy Upcycling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01</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321192"/>
          </a:xfrm>
        </p:spPr>
        <p:txBody>
          <a:bodyPr>
            <a:noAutofit/>
          </a:bodyPr>
          <a:lstStyle/>
          <a:p>
            <a:r>
              <a:rPr lang="en-US" altLang="ko-KR" sz="1400" dirty="0"/>
              <a:t>Galaxy Upcycling at Home is recognized at 2022 </a:t>
            </a:r>
            <a:r>
              <a:rPr lang="en-US" altLang="ko-KR" sz="1400" dirty="0" err="1"/>
              <a:t>iF</a:t>
            </a:r>
            <a:r>
              <a:rPr lang="en-US" altLang="ko-KR" sz="1400" dirty="0"/>
              <a:t> Design Award</a:t>
            </a:r>
          </a:p>
        </p:txBody>
      </p:sp>
      <p:pic>
        <p:nvPicPr>
          <p:cNvPr id="3" name="그림 2"/>
          <p:cNvPicPr>
            <a:picLocks noChangeAspect="1"/>
          </p:cNvPicPr>
          <p:nvPr/>
        </p:nvPicPr>
        <p:blipFill>
          <a:blip r:embed="rId3"/>
          <a:stretch>
            <a:fillRect/>
          </a:stretch>
        </p:blipFill>
        <p:spPr>
          <a:xfrm>
            <a:off x="1500542" y="1818865"/>
            <a:ext cx="6904917" cy="4557575"/>
          </a:xfrm>
          <a:prstGeom prst="rect">
            <a:avLst/>
          </a:prstGeom>
        </p:spPr>
      </p:pic>
    </p:spTree>
    <p:extLst>
      <p:ext uri="{BB962C8B-B14F-4D97-AF65-F5344CB8AC3E}">
        <p14:creationId xmlns:p14="http://schemas.microsoft.com/office/powerpoint/2010/main" val="36147155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74" y="1099"/>
            <a:ext cx="9899652" cy="6855802"/>
            <a:chOff x="-1" y="0"/>
            <a:chExt cx="9902826" cy="6858000"/>
          </a:xfrm>
        </p:grpSpPr>
        <p:pic>
          <p:nvPicPr>
            <p:cNvPr id="11" name="그림 2">
              <a:extLst>
                <a:ext uri="{FF2B5EF4-FFF2-40B4-BE49-F238E27FC236}">
                  <a16:creationId xmlns=""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dirty="0">
                <a:solidFill>
                  <a:prstClr val="white"/>
                </a:solidFill>
                <a:latin typeface="SamsungOne 400" panose="020B0503030303020204" pitchFamily="34" charset="0"/>
                <a:ea typeface="맑은 고딕" panose="020B0503020000020004" pitchFamily="50" charset="-127"/>
              </a:endParaRPr>
            </a:p>
          </p:txBody>
        </p:sp>
        <p:cxnSp>
          <p:nvCxnSpPr>
            <p:cNvPr id="14" name="직선 연결선 11">
              <a:extLst>
                <a:ext uri="{FF2B5EF4-FFF2-40B4-BE49-F238E27FC236}">
                  <a16:creationId xmlns=""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a:r>
                <a:rPr lang="en-US" altLang="ko-KR" sz="5498" dirty="0">
                  <a:solidFill>
                    <a:prstClr val="white"/>
                  </a:solidFill>
                  <a:latin typeface="Samsung Sharp Sans" pitchFamily="2" charset="0"/>
                  <a:ea typeface="Samsung Sharp Sans" pitchFamily="2" charset="0"/>
                  <a:cs typeface="Samsung Sharp Sans" pitchFamily="2" charset="0"/>
                </a:rPr>
                <a:t>End of</a:t>
              </a:r>
            </a:p>
            <a:p>
              <a:pPr defTabSz="457063"/>
              <a:r>
                <a:rPr lang="en-US" altLang="ko-KR" sz="5498" dirty="0">
                  <a:solidFill>
                    <a:prstClr val="white"/>
                  </a:solidFill>
                  <a:latin typeface="Samsung Sharp Sans" pitchFamily="2" charset="0"/>
                  <a:ea typeface="Samsung Sharp Sans" pitchFamily="2" charset="0"/>
                  <a:cs typeface="Samsung Sharp Sans" pitchFamily="2" charset="0"/>
                </a:rPr>
                <a:t>Document</a:t>
              </a:r>
            </a:p>
          </p:txBody>
        </p:sp>
      </p:grpSp>
      <p:sp>
        <p:nvSpPr>
          <p:cNvPr id="8" name="직사각형 7">
            <a:extLst>
              <a:ext uri="{FF2B5EF4-FFF2-40B4-BE49-F238E27FC236}">
                <a16:creationId xmlns="" xmlns:a16="http://schemas.microsoft.com/office/drawing/2014/main" id="{51E79947-5237-4965-9A7B-19D28972331C}"/>
              </a:ext>
            </a:extLst>
          </p:cNvPr>
          <p:cNvSpPr/>
          <p:nvPr/>
        </p:nvSpPr>
        <p:spPr>
          <a:xfrm>
            <a:off x="574185" y="6355372"/>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7527752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89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1.1. Introduction to Galaxy Upcycling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01</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321192"/>
          </a:xfrm>
        </p:spPr>
        <p:txBody>
          <a:bodyPr>
            <a:noAutofit/>
          </a:bodyPr>
          <a:lstStyle/>
          <a:p>
            <a:r>
              <a:rPr lang="en-US" altLang="ko-KR" sz="1400" dirty="0"/>
              <a:t>Galaxy Upcycling at Home is recognized at 2022 IDEA Silver Award</a:t>
            </a:r>
          </a:p>
        </p:txBody>
      </p:sp>
      <p:pic>
        <p:nvPicPr>
          <p:cNvPr id="5" name="그림 4"/>
          <p:cNvPicPr>
            <a:picLocks noChangeAspect="1"/>
          </p:cNvPicPr>
          <p:nvPr/>
        </p:nvPicPr>
        <p:blipFill>
          <a:blip r:embed="rId3"/>
          <a:stretch>
            <a:fillRect/>
          </a:stretch>
        </p:blipFill>
        <p:spPr>
          <a:xfrm>
            <a:off x="2218702" y="1805496"/>
            <a:ext cx="5430916" cy="4541736"/>
          </a:xfrm>
          <a:prstGeom prst="rect">
            <a:avLst/>
          </a:prstGeom>
        </p:spPr>
      </p:pic>
    </p:spTree>
    <p:extLst>
      <p:ext uri="{BB962C8B-B14F-4D97-AF65-F5344CB8AC3E}">
        <p14:creationId xmlns:p14="http://schemas.microsoft.com/office/powerpoint/2010/main" val="1412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60375" y="2348880"/>
            <a:ext cx="8785250" cy="2736304"/>
          </a:xfrm>
        </p:spPr>
        <p:txBody>
          <a:bodyPr>
            <a:noAutofit/>
          </a:bodyPr>
          <a:lstStyle/>
          <a:p>
            <a:pPr>
              <a:lnSpc>
                <a:spcPct val="150000"/>
              </a:lnSpc>
            </a:pPr>
            <a:r>
              <a:rPr kumimoji="0" lang="en-US" altLang="ko-KR" sz="2200" dirty="0">
                <a:solidFill>
                  <a:schemeClr val="tx1">
                    <a:lumMod val="75000"/>
                    <a:lumOff val="25000"/>
                  </a:schemeClr>
                </a:solidFill>
                <a:sym typeface="Calibri"/>
              </a:rPr>
              <a:t>Galaxy Upcycling aims to build a circular economy by reusing.</a:t>
            </a:r>
          </a:p>
          <a:p>
            <a:pPr>
              <a:lnSpc>
                <a:spcPct val="100000"/>
              </a:lnSpc>
            </a:pPr>
            <a:r>
              <a:rPr kumimoji="0" lang="en-US" altLang="ko-KR" sz="2200" dirty="0">
                <a:solidFill>
                  <a:schemeClr val="tx1">
                    <a:lumMod val="75000"/>
                    <a:lumOff val="25000"/>
                  </a:schemeClr>
                </a:solidFill>
              </a:rPr>
              <a:t>In this chapter, you can make real-life </a:t>
            </a:r>
            <a:r>
              <a:rPr kumimoji="0" lang="en-US" altLang="ko-KR" sz="2200" dirty="0" err="1">
                <a:solidFill>
                  <a:schemeClr val="tx1">
                    <a:lumMod val="75000"/>
                    <a:lumOff val="25000"/>
                  </a:schemeClr>
                </a:solidFill>
              </a:rPr>
              <a:t>IoT</a:t>
            </a:r>
            <a:r>
              <a:rPr kumimoji="0" lang="en-US" altLang="ko-KR" sz="2200" dirty="0">
                <a:solidFill>
                  <a:schemeClr val="tx1">
                    <a:lumMod val="75000"/>
                    <a:lumOff val="25000"/>
                  </a:schemeClr>
                </a:solidFill>
              </a:rPr>
              <a:t> technology with Galaxy Upcycle app and SmartThings Platform.</a:t>
            </a:r>
          </a:p>
        </p:txBody>
      </p:sp>
      <p:sp>
        <p:nvSpPr>
          <p:cNvPr id="3"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1.1. Introduction to Galaxy Upcycling </a:t>
            </a:r>
            <a:endParaRPr lang="en-US" altLang="ko-KR" dirty="0"/>
          </a:p>
        </p:txBody>
      </p:sp>
      <p:sp>
        <p:nvSpPr>
          <p:cNvPr id="5"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a:xfrm>
            <a:off x="8671228" y="482199"/>
            <a:ext cx="790985" cy="244800"/>
          </a:xfrm>
        </p:spPr>
        <p:txBody>
          <a:bodyPr/>
          <a:lstStyle/>
          <a:p>
            <a:r>
              <a:rPr lang="en-US" altLang="ko-KR" dirty="0" smtClean="0"/>
              <a:t>UNIT 01</a:t>
            </a:r>
            <a:endParaRPr lang="ko-KR" altLang="en-US" dirty="0"/>
          </a:p>
        </p:txBody>
      </p:sp>
    </p:spTree>
    <p:extLst>
      <p:ext uri="{BB962C8B-B14F-4D97-AF65-F5344CB8AC3E}">
        <p14:creationId xmlns:p14="http://schemas.microsoft.com/office/powerpoint/2010/main" val="175944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01</a:t>
            </a:r>
            <a:endParaRPr lang="ko-KR" altLang="en-US" dirty="0"/>
          </a:p>
        </p:txBody>
      </p:sp>
      <p:sp>
        <p:nvSpPr>
          <p:cNvPr id="49"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1.2. Objective &amp; Overall Structure of S/W and H/W Architectures</a:t>
            </a:r>
            <a:endParaRPr lang="en-US" altLang="ko-KR" dirty="0"/>
          </a:p>
        </p:txBody>
      </p:sp>
      <p:sp>
        <p:nvSpPr>
          <p:cNvPr id="51"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61104"/>
            <a:ext cx="8785250" cy="341890"/>
          </a:xfrm>
        </p:spPr>
        <p:txBody>
          <a:bodyPr/>
          <a:lstStyle/>
          <a:p>
            <a:r>
              <a:rPr lang="en-US" altLang="ko-KR" dirty="0"/>
              <a:t>Materials needed for Galaxy Upcycling </a:t>
            </a:r>
          </a:p>
        </p:txBody>
      </p:sp>
      <p:sp>
        <p:nvSpPr>
          <p:cNvPr id="104" name="모서리가 둥근 직사각형 103"/>
          <p:cNvSpPr/>
          <p:nvPr/>
        </p:nvSpPr>
        <p:spPr>
          <a:xfrm>
            <a:off x="494405" y="5113880"/>
            <a:ext cx="6521592" cy="1138844"/>
          </a:xfrm>
          <a:prstGeom prst="roundRect">
            <a:avLst>
              <a:gd name="adj" fmla="val 2798"/>
            </a:avLst>
          </a:prstGeom>
          <a:noFill/>
          <a:ln w="3175">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TextBox 104"/>
          <p:cNvSpPr txBox="1"/>
          <p:nvPr/>
        </p:nvSpPr>
        <p:spPr>
          <a:xfrm>
            <a:off x="560190" y="5164199"/>
            <a:ext cx="6418822" cy="1061829"/>
          </a:xfrm>
          <a:prstGeom prst="rect">
            <a:avLst/>
          </a:prstGeom>
          <a:noFill/>
        </p:spPr>
        <p:txBody>
          <a:bodyPr wrap="square" rtlCol="0">
            <a:spAutoFit/>
          </a:bodyPr>
          <a:lstStyle/>
          <a:p>
            <a:pPr>
              <a:lnSpc>
                <a:spcPct val="120000"/>
              </a:lnSpc>
            </a:pPr>
            <a:r>
              <a:rPr lang="en-US" altLang="ko-KR" sz="1050" dirty="0">
                <a:latin typeface="SamsungOne 400" panose="020B0503030303020204" pitchFamily="34" charset="0"/>
                <a:ea typeface="SamsungOne 400" panose="020B0503030303020204" pitchFamily="34" charset="0"/>
              </a:rPr>
              <a:t>If students want to develop a program using the Galaxy Upcycling kit even after Chapter 9 learning is over, the Galaxy Upcycling Kits are available until the IoT course is over. Students can implement their projects using the Galaxy Upcycling Kit when proceeding </a:t>
            </a:r>
            <a:r>
              <a:rPr lang="en-US" altLang="ko-KR" sz="1050" dirty="0" smtClean="0">
                <a:latin typeface="SamsungOne 400" panose="020B0503030303020204" pitchFamily="34" charset="0"/>
                <a:ea typeface="SamsungOne 400" panose="020B0503030303020204" pitchFamily="34" charset="0"/>
              </a:rPr>
              <a:t>with the </a:t>
            </a:r>
            <a:r>
              <a:rPr lang="en-US" altLang="ko-KR" sz="1050" dirty="0">
                <a:latin typeface="SamsungOne 400" panose="020B0503030303020204" pitchFamily="34" charset="0"/>
                <a:ea typeface="SamsungOne 400" panose="020B0503030303020204" pitchFamily="34" charset="0"/>
              </a:rPr>
              <a:t>Capstone Project.</a:t>
            </a:r>
          </a:p>
          <a:p>
            <a:pPr>
              <a:lnSpc>
                <a:spcPct val="120000"/>
              </a:lnSpc>
            </a:pPr>
            <a:r>
              <a:rPr lang="en-US" altLang="ko-KR" sz="1050" dirty="0">
                <a:latin typeface="SamsungOne 400" panose="020B0503030303020204" pitchFamily="34" charset="0"/>
                <a:ea typeface="SamsungOne 400" panose="020B0503030303020204" pitchFamily="34" charset="0"/>
              </a:rPr>
              <a:t>It will be a good portfolio if students open their projects on famous global maker </a:t>
            </a:r>
            <a:r>
              <a:rPr lang="en-US" altLang="ko-KR" sz="1050" dirty="0" smtClean="0">
                <a:latin typeface="SamsungOne 400" panose="020B0503030303020204" pitchFamily="34" charset="0"/>
                <a:ea typeface="SamsungOne 400" panose="020B0503030303020204" pitchFamily="34" charset="0"/>
              </a:rPr>
              <a:t>websites </a:t>
            </a:r>
            <a:r>
              <a:rPr lang="en-US" altLang="ko-KR" sz="1050" dirty="0">
                <a:latin typeface="SamsungOne 400" panose="020B0503030303020204" pitchFamily="34" charset="0"/>
                <a:ea typeface="SamsungOne 400" panose="020B0503030303020204" pitchFamily="34" charset="0"/>
              </a:rPr>
              <a:t>such as hackster.io and </a:t>
            </a:r>
            <a:r>
              <a:rPr lang="en-US" altLang="ko-KR" sz="1050" dirty="0" err="1" smtClean="0">
                <a:latin typeface="SamsungOne 400" panose="020B0503030303020204" pitchFamily="34" charset="0"/>
                <a:ea typeface="SamsungOne 400" panose="020B0503030303020204" pitchFamily="34" charset="0"/>
              </a:rPr>
              <a:t>instructables</a:t>
            </a:r>
            <a:r>
              <a:rPr lang="en-US" altLang="ko-KR" sz="1050" dirty="0" smtClean="0">
                <a:latin typeface="SamsungOne 400" panose="020B0503030303020204" pitchFamily="34" charset="0"/>
                <a:ea typeface="SamsungOne 400" panose="020B0503030303020204" pitchFamily="34" charset="0"/>
              </a:rPr>
              <a:t>. </a:t>
            </a:r>
            <a:r>
              <a:rPr lang="en-US" altLang="ko-KR" sz="1050" dirty="0">
                <a:latin typeface="SamsungOne 400" panose="020B0503030303020204" pitchFamily="34" charset="0"/>
                <a:ea typeface="SamsungOne 400" panose="020B0503030303020204" pitchFamily="34" charset="0"/>
              </a:rPr>
              <a:t>Please refer to the link. If you have such a case, please share it with CCO.</a:t>
            </a:r>
            <a:endParaRPr lang="ko-KR" altLang="en-US" sz="1050" dirty="0">
              <a:latin typeface="SamsungOne 400" panose="020B0503030303020204" pitchFamily="34" charset="0"/>
            </a:endParaRPr>
          </a:p>
        </p:txBody>
      </p:sp>
      <p:sp>
        <p:nvSpPr>
          <p:cNvPr id="106" name="TextBox 105"/>
          <p:cNvSpPr txBox="1"/>
          <p:nvPr/>
        </p:nvSpPr>
        <p:spPr>
          <a:xfrm>
            <a:off x="8023898" y="5397881"/>
            <a:ext cx="1455574" cy="338554"/>
          </a:xfrm>
          <a:prstGeom prst="rect">
            <a:avLst/>
          </a:prstGeom>
          <a:noFill/>
        </p:spPr>
        <p:txBody>
          <a:bodyPr wrap="square" rtlCol="0">
            <a:spAutoFit/>
          </a:bodyPr>
          <a:lstStyle/>
          <a:p>
            <a:r>
              <a:rPr lang="en-US" altLang="ko-KR" sz="800" b="1" dirty="0">
                <a:latin typeface="SamsungOne 400" panose="020B0503030303020204" pitchFamily="34" charset="0"/>
                <a:ea typeface="SamsungOne 400" panose="020B0503030303020204" pitchFamily="34" charset="0"/>
              </a:rPr>
              <a:t>[</a:t>
            </a:r>
            <a:r>
              <a:rPr lang="en-US" altLang="ko-KR" sz="800" b="1" dirty="0" err="1">
                <a:latin typeface="SamsungOne 400" panose="020B0503030303020204" pitchFamily="34" charset="0"/>
                <a:ea typeface="SamsungOne 400" panose="020B0503030303020204" pitchFamily="34" charset="0"/>
              </a:rPr>
              <a:t>Instructables</a:t>
            </a:r>
            <a:r>
              <a:rPr lang="en-US" altLang="ko-KR" sz="800" b="1" dirty="0">
                <a:latin typeface="SamsungOne 400" panose="020B0503030303020204" pitchFamily="34" charset="0"/>
                <a:ea typeface="SamsungOne 400" panose="020B0503030303020204" pitchFamily="34" charset="0"/>
              </a:rPr>
              <a:t>: Xmas Decor] </a:t>
            </a:r>
            <a:r>
              <a:rPr lang="en-US" altLang="ko-KR" sz="800" dirty="0">
                <a:latin typeface="SamsungOne 400" panose="020B0503030303020204" pitchFamily="34" charset="0"/>
                <a:ea typeface="SamsungOne 400" panose="020B0503030303020204" pitchFamily="34" charset="0"/>
                <a:hlinkClick r:id="rId3"/>
              </a:rPr>
              <a:t>https://me2.kr/zgyhb</a:t>
            </a:r>
            <a:endParaRPr lang="ko-KR" altLang="en-US" sz="800" dirty="0">
              <a:latin typeface="SamsungOne 400" panose="020B0503030303020204" pitchFamily="34" charset="0"/>
            </a:endParaRPr>
          </a:p>
        </p:txBody>
      </p:sp>
      <p:pic>
        <p:nvPicPr>
          <p:cNvPr id="107" name="그림 106"/>
          <p:cNvPicPr>
            <a:picLocks noChangeAspect="1"/>
          </p:cNvPicPr>
          <p:nvPr/>
        </p:nvPicPr>
        <p:blipFill>
          <a:blip r:embed="rId4"/>
          <a:stretch>
            <a:fillRect/>
          </a:stretch>
        </p:blipFill>
        <p:spPr>
          <a:xfrm>
            <a:off x="7176813" y="5396043"/>
            <a:ext cx="847085" cy="334800"/>
          </a:xfrm>
          <a:prstGeom prst="rect">
            <a:avLst/>
          </a:prstGeom>
        </p:spPr>
      </p:pic>
      <p:sp>
        <p:nvSpPr>
          <p:cNvPr id="108" name="TextBox 107"/>
          <p:cNvSpPr txBox="1"/>
          <p:nvPr/>
        </p:nvSpPr>
        <p:spPr>
          <a:xfrm>
            <a:off x="8023898" y="5772723"/>
            <a:ext cx="1455574" cy="461665"/>
          </a:xfrm>
          <a:prstGeom prst="rect">
            <a:avLst/>
          </a:prstGeom>
          <a:noFill/>
        </p:spPr>
        <p:txBody>
          <a:bodyPr wrap="square" rtlCol="0">
            <a:spAutoFit/>
          </a:bodyPr>
          <a:lstStyle/>
          <a:p>
            <a:r>
              <a:rPr lang="en-US" altLang="ko-KR" sz="800" b="1" dirty="0">
                <a:latin typeface="SamsungOne 400" panose="020B0503030303020204" pitchFamily="34" charset="0"/>
                <a:ea typeface="SamsungOne 400" panose="020B0503030303020204" pitchFamily="34" charset="0"/>
              </a:rPr>
              <a:t>[Hackster.io: Fish tank lighting upcycle] </a:t>
            </a:r>
            <a:r>
              <a:rPr lang="en-US" altLang="ko-KR" sz="800" dirty="0">
                <a:latin typeface="SamsungOne 400" panose="020B0503030303020204" pitchFamily="34" charset="0"/>
                <a:ea typeface="SamsungOne 400" panose="020B0503030303020204" pitchFamily="34" charset="0"/>
              </a:rPr>
              <a:t>https://me2.kr/95vej</a:t>
            </a:r>
          </a:p>
        </p:txBody>
      </p:sp>
      <p:pic>
        <p:nvPicPr>
          <p:cNvPr id="109" name="그림 108"/>
          <p:cNvPicPr>
            <a:picLocks noChangeAspect="1"/>
          </p:cNvPicPr>
          <p:nvPr/>
        </p:nvPicPr>
        <p:blipFill>
          <a:blip r:embed="rId5"/>
          <a:stretch>
            <a:fillRect/>
          </a:stretch>
        </p:blipFill>
        <p:spPr>
          <a:xfrm>
            <a:off x="7141001" y="5774624"/>
            <a:ext cx="882897" cy="292588"/>
          </a:xfrm>
          <a:prstGeom prst="rect">
            <a:avLst/>
          </a:prstGeom>
        </p:spPr>
      </p:pic>
      <p:sp>
        <p:nvSpPr>
          <p:cNvPr id="110" name="모서리가 둥근 직사각형 109"/>
          <p:cNvSpPr/>
          <p:nvPr/>
        </p:nvSpPr>
        <p:spPr>
          <a:xfrm>
            <a:off x="7118767" y="5113880"/>
            <a:ext cx="2299607" cy="1138844"/>
          </a:xfrm>
          <a:prstGeom prst="roundRect">
            <a:avLst>
              <a:gd name="adj" fmla="val 2798"/>
            </a:avLst>
          </a:prstGeom>
          <a:noFill/>
          <a:ln w="3175">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TextBox 110"/>
          <p:cNvSpPr txBox="1"/>
          <p:nvPr/>
        </p:nvSpPr>
        <p:spPr>
          <a:xfrm>
            <a:off x="7118767" y="5131611"/>
            <a:ext cx="1036072" cy="230832"/>
          </a:xfrm>
          <a:prstGeom prst="rect">
            <a:avLst/>
          </a:prstGeom>
          <a:noFill/>
        </p:spPr>
        <p:txBody>
          <a:bodyPr wrap="square" rtlCol="0">
            <a:spAutoFit/>
          </a:bodyPr>
          <a:lstStyle/>
          <a:p>
            <a:r>
              <a:rPr lang="en-US" altLang="ko-KR" sz="900" b="1" dirty="0">
                <a:latin typeface="SamsungOne 400" panose="020B0503030303020204" pitchFamily="34" charset="0"/>
                <a:ea typeface="SamsungOne 400" panose="020B0503030303020204" pitchFamily="34" charset="0"/>
              </a:rPr>
              <a:t>References</a:t>
            </a:r>
            <a:endParaRPr lang="ko-KR" altLang="en-US" sz="900" b="1" dirty="0">
              <a:latin typeface="SamsungOne 400" panose="020B0503030303020204" pitchFamily="34" charset="0"/>
            </a:endParaRPr>
          </a:p>
        </p:txBody>
      </p:sp>
      <p:sp>
        <p:nvSpPr>
          <p:cNvPr id="73" name="TextBox 72"/>
          <p:cNvSpPr txBox="1"/>
          <p:nvPr/>
        </p:nvSpPr>
        <p:spPr>
          <a:xfrm>
            <a:off x="597175" y="3085937"/>
            <a:ext cx="1798890" cy="523220"/>
          </a:xfrm>
          <a:prstGeom prst="rect">
            <a:avLst/>
          </a:prstGeom>
          <a:noFill/>
        </p:spPr>
        <p:txBody>
          <a:bodyPr wrap="none" rtlCol="0">
            <a:spAutoFit/>
          </a:bodyPr>
          <a:lstStyle/>
          <a:p>
            <a:pPr algn="ctr"/>
            <a:r>
              <a:rPr lang="en-US" altLang="ko-KR" sz="1400" dirty="0">
                <a:latin typeface="SamsungOne 400" panose="020B0503030303020204" pitchFamily="34" charset="0"/>
                <a:ea typeface="SamsungOne 400" panose="020B0503030303020204" pitchFamily="34" charset="0"/>
              </a:rPr>
              <a:t>Galaxy Upcycling Kit</a:t>
            </a:r>
          </a:p>
          <a:p>
            <a:pPr algn="ctr"/>
            <a:r>
              <a:rPr lang="en-US" altLang="ko-KR" sz="1400" dirty="0">
                <a:latin typeface="SamsungOne 400" panose="020B0503030303020204" pitchFamily="34" charset="0"/>
                <a:ea typeface="SamsungOne 400" panose="020B0503030303020204" pitchFamily="34" charset="0"/>
              </a:rPr>
              <a:t>Sample Image</a:t>
            </a:r>
            <a:endParaRPr lang="ko-KR" altLang="en-US" sz="1400" dirty="0">
              <a:latin typeface="SamsungOne 400" panose="020B0503030303020204" pitchFamily="34" charset="0"/>
            </a:endParaRPr>
          </a:p>
        </p:txBody>
      </p:sp>
      <p:cxnSp>
        <p:nvCxnSpPr>
          <p:cNvPr id="74" name="직선 연결선 58">
            <a:extLst>
              <a:ext uri="{FF2B5EF4-FFF2-40B4-BE49-F238E27FC236}">
                <a16:creationId xmlns="" xmlns:a16="http://schemas.microsoft.com/office/drawing/2014/main" id="{779B7763-8FFD-4B9A-BE60-9570FB999E5B}"/>
              </a:ext>
            </a:extLst>
          </p:cNvPr>
          <p:cNvCxnSpPr/>
          <p:nvPr/>
        </p:nvCxnSpPr>
        <p:spPr bwMode="auto">
          <a:xfrm flipV="1">
            <a:off x="461840" y="2016780"/>
            <a:ext cx="1945287" cy="8787"/>
          </a:xfrm>
          <a:prstGeom prst="line">
            <a:avLst/>
          </a:prstGeom>
          <a:solidFill>
            <a:schemeClr val="accent1"/>
          </a:solidFill>
          <a:ln w="9525" cap="flat" cmpd="sng" algn="ctr">
            <a:solidFill>
              <a:srgbClr val="EAEAE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5" name="직선 연결선 61">
            <a:extLst>
              <a:ext uri="{FF2B5EF4-FFF2-40B4-BE49-F238E27FC236}">
                <a16:creationId xmlns="" xmlns:a16="http://schemas.microsoft.com/office/drawing/2014/main" id="{34702B9D-7FEB-4F34-B619-441BB548E79A}"/>
              </a:ext>
            </a:extLst>
          </p:cNvPr>
          <p:cNvCxnSpPr/>
          <p:nvPr/>
        </p:nvCxnSpPr>
        <p:spPr bwMode="auto">
          <a:xfrm>
            <a:off x="461840" y="2025565"/>
            <a:ext cx="224674" cy="0"/>
          </a:xfrm>
          <a:prstGeom prst="line">
            <a:avLst/>
          </a:prstGeom>
          <a:solidFill>
            <a:schemeClr val="accent1"/>
          </a:solidFill>
          <a:ln w="19050" cap="flat" cmpd="sng" algn="ctr">
            <a:solidFill>
              <a:srgbClr val="1428A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2" name="직선 연결선 111"/>
          <p:cNvCxnSpPr/>
          <p:nvPr/>
        </p:nvCxnSpPr>
        <p:spPr>
          <a:xfrm>
            <a:off x="2410096" y="2016780"/>
            <a:ext cx="0" cy="285347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739558" y="3046988"/>
            <a:ext cx="1132947" cy="307777"/>
          </a:xfrm>
          <a:prstGeom prst="rect">
            <a:avLst/>
          </a:prstGeom>
          <a:noFill/>
        </p:spPr>
        <p:txBody>
          <a:bodyPr wrap="square" rtlCol="0">
            <a:spAutoFit/>
          </a:bodyPr>
          <a:lstStyle>
            <a:defPPr>
              <a:defRPr lang="en-US"/>
            </a:defPPr>
            <a:lvl1pPr>
              <a:defRPr sz="700">
                <a:latin typeface="SamsungOne 400" panose="020B0503030303020204" pitchFamily="34" charset="0"/>
                <a:ea typeface="SamsungOne 400" panose="020B0503030303020204" pitchFamily="34" charset="0"/>
              </a:defRPr>
            </a:lvl1pPr>
          </a:lstStyle>
          <a:p>
            <a:pPr algn="ctr"/>
            <a:r>
              <a:rPr lang="en-US" altLang="ko-KR" dirty="0"/>
              <a:t>Old Galaxy (S9 or Note9) 1ea</a:t>
            </a:r>
            <a:endParaRPr lang="ko-KR" altLang="en-US" dirty="0"/>
          </a:p>
        </p:txBody>
      </p:sp>
      <p:cxnSp>
        <p:nvCxnSpPr>
          <p:cNvPr id="114" name="직선 연결선 113"/>
          <p:cNvCxnSpPr/>
          <p:nvPr/>
        </p:nvCxnSpPr>
        <p:spPr>
          <a:xfrm>
            <a:off x="2676005" y="3383535"/>
            <a:ext cx="6417426"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15" name="TextBox 114"/>
          <p:cNvSpPr txBox="1"/>
          <p:nvPr/>
        </p:nvSpPr>
        <p:spPr>
          <a:xfrm>
            <a:off x="3959780" y="2961252"/>
            <a:ext cx="1363405" cy="415498"/>
          </a:xfrm>
          <a:prstGeom prst="rect">
            <a:avLst/>
          </a:prstGeom>
          <a:noFill/>
        </p:spPr>
        <p:txBody>
          <a:bodyPr wrap="square" rtlCol="0">
            <a:spAutoFit/>
          </a:bodyPr>
          <a:lstStyle/>
          <a:p>
            <a:pPr algn="ctr"/>
            <a:r>
              <a:rPr lang="en-US" altLang="ko-KR" sz="700" dirty="0">
                <a:latin typeface="SamsungOne 400" panose="020B0503030303020204" pitchFamily="34" charset="0"/>
                <a:ea typeface="SamsungOne 400" panose="020B0503030303020204" pitchFamily="34" charset="0"/>
              </a:rPr>
              <a:t>USB Type-C Adapter &amp; Cable</a:t>
            </a:r>
          </a:p>
          <a:p>
            <a:pPr algn="ctr"/>
            <a:r>
              <a:rPr lang="en-US" altLang="ko-KR" sz="700" dirty="0">
                <a:latin typeface="SamsungOne 400" panose="020B0503030303020204" pitchFamily="34" charset="0"/>
                <a:ea typeface="SamsungOne 400" panose="020B0503030303020204" pitchFamily="34" charset="0"/>
              </a:rPr>
              <a:t>(Charging for old Galaxy) </a:t>
            </a:r>
          </a:p>
          <a:p>
            <a:pPr algn="ctr"/>
            <a:r>
              <a:rPr lang="en-US" altLang="ko-KR" sz="700" dirty="0">
                <a:latin typeface="SamsungOne 400" panose="020B0503030303020204" pitchFamily="34" charset="0"/>
                <a:ea typeface="SamsungOne 400" panose="020B0503030303020204" pitchFamily="34" charset="0"/>
              </a:rPr>
              <a:t>1ea</a:t>
            </a:r>
          </a:p>
        </p:txBody>
      </p:sp>
      <p:sp>
        <p:nvSpPr>
          <p:cNvPr id="116" name="TextBox 115"/>
          <p:cNvSpPr txBox="1"/>
          <p:nvPr/>
        </p:nvSpPr>
        <p:spPr>
          <a:xfrm>
            <a:off x="5435637" y="2939267"/>
            <a:ext cx="1071953" cy="415498"/>
          </a:xfrm>
          <a:prstGeom prst="rect">
            <a:avLst/>
          </a:prstGeom>
          <a:noFill/>
        </p:spPr>
        <p:txBody>
          <a:bodyPr wrap="square" rtlCol="0">
            <a:spAutoFit/>
          </a:bodyPr>
          <a:lstStyle/>
          <a:p>
            <a:pPr algn="ctr" fontAlgn="ctr"/>
            <a:r>
              <a:rPr lang="en-US" altLang="ko-KR" sz="700" dirty="0">
                <a:solidFill>
                  <a:srgbClr val="000000"/>
                </a:solidFill>
                <a:latin typeface="SamsungOne 400" panose="020B0503030303020204" pitchFamily="34" charset="0"/>
              </a:rPr>
              <a:t>ESP32 Dev board &amp; Micro 5p Cable </a:t>
            </a:r>
          </a:p>
          <a:p>
            <a:pPr algn="ctr" fontAlgn="ctr"/>
            <a:r>
              <a:rPr lang="en-US" altLang="ko-KR" sz="700" dirty="0">
                <a:solidFill>
                  <a:srgbClr val="000000"/>
                </a:solidFill>
                <a:latin typeface="SamsungOne 400" panose="020B0503030303020204" pitchFamily="34" charset="0"/>
              </a:rPr>
              <a:t>1ea</a:t>
            </a:r>
          </a:p>
        </p:txBody>
      </p:sp>
      <p:sp>
        <p:nvSpPr>
          <p:cNvPr id="117" name="TextBox 116"/>
          <p:cNvSpPr txBox="1"/>
          <p:nvPr/>
        </p:nvSpPr>
        <p:spPr>
          <a:xfrm>
            <a:off x="6711587" y="2993127"/>
            <a:ext cx="1174604" cy="307777"/>
          </a:xfrm>
          <a:prstGeom prst="rect">
            <a:avLst/>
          </a:prstGeom>
          <a:noFill/>
        </p:spPr>
        <p:txBody>
          <a:bodyPr wrap="square" rtlCol="0">
            <a:spAutoFit/>
          </a:bodyPr>
          <a:lstStyle/>
          <a:p>
            <a:pPr algn="ctr"/>
            <a:r>
              <a:rPr lang="en-US" altLang="ko-KR" sz="700" dirty="0">
                <a:latin typeface="SamsungOne 400" panose="020B0503030303020204" pitchFamily="34" charset="0"/>
                <a:ea typeface="SamsungOne 400" panose="020B0503030303020204" pitchFamily="34" charset="0"/>
              </a:rPr>
              <a:t>Breadboard (400points)</a:t>
            </a:r>
          </a:p>
          <a:p>
            <a:pPr algn="ctr"/>
            <a:r>
              <a:rPr lang="en-US" altLang="ko-KR" sz="700" dirty="0">
                <a:latin typeface="SamsungOne 400" panose="020B0503030303020204" pitchFamily="34" charset="0"/>
                <a:ea typeface="SamsungOne 400" panose="020B0503030303020204" pitchFamily="34" charset="0"/>
              </a:rPr>
              <a:t>1ea</a:t>
            </a:r>
          </a:p>
        </p:txBody>
      </p:sp>
      <p:sp>
        <p:nvSpPr>
          <p:cNvPr id="118" name="TextBox 117"/>
          <p:cNvSpPr txBox="1"/>
          <p:nvPr/>
        </p:nvSpPr>
        <p:spPr>
          <a:xfrm>
            <a:off x="7963860" y="2939267"/>
            <a:ext cx="1168702" cy="415498"/>
          </a:xfrm>
          <a:prstGeom prst="rect">
            <a:avLst/>
          </a:prstGeom>
          <a:noFill/>
        </p:spPr>
        <p:txBody>
          <a:bodyPr wrap="square" rtlCol="0">
            <a:spAutoFit/>
          </a:bodyPr>
          <a:lstStyle/>
          <a:p>
            <a:pPr algn="ctr"/>
            <a:r>
              <a:rPr lang="en-US" altLang="ko-KR" sz="700" dirty="0">
                <a:latin typeface="SamsungOne 400" panose="020B0503030303020204" pitchFamily="34" charset="0"/>
                <a:ea typeface="SamsungOne 400" panose="020B0503030303020204" pitchFamily="34" charset="0"/>
              </a:rPr>
              <a:t>Micro 5p USB Adapter (Power supply to ESP32) </a:t>
            </a:r>
          </a:p>
          <a:p>
            <a:pPr algn="ctr"/>
            <a:r>
              <a:rPr lang="en-US" altLang="ko-KR" sz="700" dirty="0">
                <a:latin typeface="SamsungOne 400" panose="020B0503030303020204" pitchFamily="34" charset="0"/>
                <a:ea typeface="SamsungOne 400" panose="020B0503030303020204" pitchFamily="34" charset="0"/>
              </a:rPr>
              <a:t>1ea</a:t>
            </a:r>
          </a:p>
        </p:txBody>
      </p:sp>
      <p:sp>
        <p:nvSpPr>
          <p:cNvPr id="119" name="TextBox 118"/>
          <p:cNvSpPr txBox="1"/>
          <p:nvPr/>
        </p:nvSpPr>
        <p:spPr>
          <a:xfrm>
            <a:off x="2803112" y="4404435"/>
            <a:ext cx="1005840" cy="415498"/>
          </a:xfrm>
          <a:prstGeom prst="rect">
            <a:avLst/>
          </a:prstGeom>
          <a:noFill/>
        </p:spPr>
        <p:txBody>
          <a:bodyPr wrap="square" rtlCol="0">
            <a:spAutoFit/>
          </a:bodyPr>
          <a:lstStyle>
            <a:defPPr>
              <a:defRPr lang="en-US"/>
            </a:defPPr>
            <a:lvl1pPr>
              <a:defRPr sz="700">
                <a:latin typeface="SamsungOne 400" panose="020B0503030303020204" pitchFamily="34" charset="0"/>
                <a:ea typeface="SamsungOne 400" panose="020B0503030303020204" pitchFamily="34" charset="0"/>
              </a:defRPr>
            </a:lvl1pPr>
          </a:lstStyle>
          <a:p>
            <a:pPr algn="ctr"/>
            <a:r>
              <a:rPr lang="en-US" altLang="ko-KR" dirty="0"/>
              <a:t>Jumper Cable M-M</a:t>
            </a:r>
          </a:p>
          <a:p>
            <a:pPr algn="ctr"/>
            <a:r>
              <a:rPr lang="en-US" altLang="ko-KR" dirty="0"/>
              <a:t>(10P 20cm)</a:t>
            </a:r>
          </a:p>
          <a:p>
            <a:pPr algn="ctr"/>
            <a:r>
              <a:rPr lang="en-US" altLang="ko-KR" dirty="0"/>
              <a:t>1set</a:t>
            </a:r>
          </a:p>
        </p:txBody>
      </p:sp>
      <p:sp>
        <p:nvSpPr>
          <p:cNvPr id="120" name="TextBox 119"/>
          <p:cNvSpPr txBox="1"/>
          <p:nvPr/>
        </p:nvSpPr>
        <p:spPr>
          <a:xfrm>
            <a:off x="4087744" y="4404435"/>
            <a:ext cx="1099234" cy="415498"/>
          </a:xfrm>
          <a:prstGeom prst="rect">
            <a:avLst/>
          </a:prstGeom>
          <a:noFill/>
        </p:spPr>
        <p:txBody>
          <a:bodyPr wrap="square" rtlCol="0">
            <a:spAutoFit/>
          </a:bodyPr>
          <a:lstStyle>
            <a:defPPr>
              <a:defRPr lang="en-US"/>
            </a:defPPr>
            <a:lvl1pPr>
              <a:defRPr sz="700">
                <a:latin typeface="SamsungOne 400" panose="020B0503030303020204" pitchFamily="34" charset="0"/>
                <a:ea typeface="SamsungOne 400" panose="020B0503030303020204" pitchFamily="34" charset="0"/>
              </a:defRPr>
            </a:lvl1pPr>
          </a:lstStyle>
          <a:p>
            <a:pPr algn="ctr"/>
            <a:r>
              <a:rPr lang="en-US" altLang="ko-KR" dirty="0"/>
              <a:t>Resistors </a:t>
            </a:r>
          </a:p>
          <a:p>
            <a:pPr algn="ctr"/>
            <a:r>
              <a:rPr lang="en-US" altLang="ko-KR" dirty="0"/>
              <a:t>(220ohm, 10kohm) </a:t>
            </a:r>
          </a:p>
          <a:p>
            <a:pPr algn="ctr"/>
            <a:r>
              <a:rPr lang="en-US" altLang="ko-KR" dirty="0"/>
              <a:t>2ea</a:t>
            </a:r>
          </a:p>
        </p:txBody>
      </p:sp>
      <p:cxnSp>
        <p:nvCxnSpPr>
          <p:cNvPr id="121" name="직선 연결선 58">
            <a:extLst>
              <a:ext uri="{FF2B5EF4-FFF2-40B4-BE49-F238E27FC236}">
                <a16:creationId xmlns="" xmlns:a16="http://schemas.microsoft.com/office/drawing/2014/main" id="{779B7763-8FFD-4B9A-BE60-9570FB999E5B}"/>
              </a:ext>
            </a:extLst>
          </p:cNvPr>
          <p:cNvCxnSpPr/>
          <p:nvPr/>
        </p:nvCxnSpPr>
        <p:spPr bwMode="auto">
          <a:xfrm flipV="1">
            <a:off x="2584564" y="4861465"/>
            <a:ext cx="6660000" cy="8787"/>
          </a:xfrm>
          <a:prstGeom prst="line">
            <a:avLst/>
          </a:prstGeom>
          <a:solidFill>
            <a:schemeClr val="accent1"/>
          </a:solidFill>
          <a:ln w="9525" cap="flat" cmpd="sng" algn="ctr">
            <a:solidFill>
              <a:srgbClr val="EAEAE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2" name="TextBox 121"/>
          <p:cNvSpPr txBox="1"/>
          <p:nvPr/>
        </p:nvSpPr>
        <p:spPr>
          <a:xfrm>
            <a:off x="5439487" y="4458296"/>
            <a:ext cx="1005840" cy="307777"/>
          </a:xfrm>
          <a:prstGeom prst="rect">
            <a:avLst/>
          </a:prstGeom>
          <a:noFill/>
        </p:spPr>
        <p:txBody>
          <a:bodyPr wrap="square" rtlCol="0">
            <a:spAutoFit/>
          </a:bodyPr>
          <a:lstStyle>
            <a:defPPr>
              <a:defRPr lang="en-US"/>
            </a:defPPr>
            <a:lvl1pPr>
              <a:defRPr sz="700">
                <a:latin typeface="SamsungOne 400" panose="020B0503030303020204" pitchFamily="34" charset="0"/>
                <a:ea typeface="SamsungOne 400" panose="020B0503030303020204" pitchFamily="34" charset="0"/>
              </a:defRPr>
            </a:lvl1pPr>
          </a:lstStyle>
          <a:p>
            <a:pPr algn="ctr" fontAlgn="ctr"/>
            <a:r>
              <a:rPr lang="en-US" altLang="ko-KR" dirty="0">
                <a:solidFill>
                  <a:srgbClr val="000000"/>
                </a:solidFill>
                <a:ea typeface="맑은 고딕" panose="020B0503020000020004" pitchFamily="50" charset="-127"/>
              </a:rPr>
              <a:t>LED (5pi, Milky white) </a:t>
            </a:r>
          </a:p>
          <a:p>
            <a:pPr algn="ctr" fontAlgn="ctr"/>
            <a:r>
              <a:rPr lang="en-US" altLang="ko-KR" dirty="0">
                <a:solidFill>
                  <a:srgbClr val="000000"/>
                </a:solidFill>
                <a:ea typeface="맑은 고딕" panose="020B0503020000020004" pitchFamily="50" charset="-127"/>
              </a:rPr>
              <a:t>1ea</a:t>
            </a:r>
          </a:p>
        </p:txBody>
      </p:sp>
      <p:sp>
        <p:nvSpPr>
          <p:cNvPr id="123" name="TextBox 122"/>
          <p:cNvSpPr txBox="1"/>
          <p:nvPr/>
        </p:nvSpPr>
        <p:spPr>
          <a:xfrm>
            <a:off x="6757674" y="4404435"/>
            <a:ext cx="1005840" cy="307777"/>
          </a:xfrm>
          <a:prstGeom prst="rect">
            <a:avLst/>
          </a:prstGeom>
          <a:noFill/>
        </p:spPr>
        <p:txBody>
          <a:bodyPr wrap="square" rtlCol="0">
            <a:spAutoFit/>
          </a:bodyPr>
          <a:lstStyle>
            <a:defPPr>
              <a:defRPr lang="en-US"/>
            </a:defPPr>
            <a:lvl1pPr>
              <a:defRPr sz="700">
                <a:latin typeface="SamsungOne 400" panose="020B0503030303020204" pitchFamily="34" charset="0"/>
                <a:ea typeface="SamsungOne 400" panose="020B0503030303020204" pitchFamily="34" charset="0"/>
              </a:defRPr>
            </a:lvl1pPr>
          </a:lstStyle>
          <a:p>
            <a:pPr algn="ctr" fontAlgn="ctr"/>
            <a:r>
              <a:rPr lang="en-US" altLang="ko-KR" dirty="0">
                <a:solidFill>
                  <a:srgbClr val="000000"/>
                </a:solidFill>
                <a:ea typeface="맑은 고딕" panose="020B0503020000020004" pitchFamily="50" charset="-127"/>
              </a:rPr>
              <a:t>Tactile Switch </a:t>
            </a:r>
          </a:p>
          <a:p>
            <a:pPr algn="ctr" fontAlgn="ctr"/>
            <a:r>
              <a:rPr lang="en-US" altLang="ko-KR" dirty="0">
                <a:solidFill>
                  <a:srgbClr val="000000"/>
                </a:solidFill>
                <a:ea typeface="맑은 고딕" panose="020B0503020000020004" pitchFamily="50" charset="-127"/>
              </a:rPr>
              <a:t>1ea</a:t>
            </a:r>
          </a:p>
        </p:txBody>
      </p:sp>
      <p:sp>
        <p:nvSpPr>
          <p:cNvPr id="124" name="TextBox 123"/>
          <p:cNvSpPr txBox="1"/>
          <p:nvPr/>
        </p:nvSpPr>
        <p:spPr>
          <a:xfrm>
            <a:off x="8075862" y="4458296"/>
            <a:ext cx="1005840" cy="307777"/>
          </a:xfrm>
          <a:prstGeom prst="rect">
            <a:avLst/>
          </a:prstGeom>
          <a:noFill/>
        </p:spPr>
        <p:txBody>
          <a:bodyPr wrap="square" rtlCol="0">
            <a:spAutoFit/>
          </a:bodyPr>
          <a:lstStyle>
            <a:defPPr>
              <a:defRPr lang="en-US"/>
            </a:defPPr>
            <a:lvl1pPr>
              <a:defRPr sz="700">
                <a:latin typeface="SamsungOne 400" panose="020B0503030303020204" pitchFamily="34" charset="0"/>
                <a:ea typeface="SamsungOne 400" panose="020B0503030303020204" pitchFamily="34" charset="0"/>
              </a:defRPr>
            </a:lvl1pPr>
          </a:lstStyle>
          <a:p>
            <a:pPr algn="ctr" fontAlgn="ctr"/>
            <a:r>
              <a:rPr lang="en-US" altLang="ko-KR" dirty="0">
                <a:solidFill>
                  <a:srgbClr val="000000"/>
                </a:solidFill>
              </a:rPr>
              <a:t>Organizer Box</a:t>
            </a:r>
          </a:p>
          <a:p>
            <a:pPr algn="ctr" fontAlgn="ctr"/>
            <a:r>
              <a:rPr lang="en-US" altLang="ko-KR" dirty="0">
                <a:solidFill>
                  <a:srgbClr val="000000"/>
                </a:solidFill>
                <a:ea typeface="맑은 고딕" panose="020B0503020000020004" pitchFamily="50" charset="-127"/>
              </a:rPr>
              <a:t>1ea</a:t>
            </a:r>
          </a:p>
        </p:txBody>
      </p:sp>
      <p:pic>
        <p:nvPicPr>
          <p:cNvPr id="125" name="그림 124"/>
          <p:cNvPicPr>
            <a:picLocks noChangeAspect="1"/>
          </p:cNvPicPr>
          <p:nvPr/>
        </p:nvPicPr>
        <p:blipFill>
          <a:blip r:embed="rId6"/>
          <a:stretch>
            <a:fillRect/>
          </a:stretch>
        </p:blipFill>
        <p:spPr>
          <a:xfrm>
            <a:off x="4299602" y="2241916"/>
            <a:ext cx="711498" cy="630236"/>
          </a:xfrm>
          <a:prstGeom prst="rect">
            <a:avLst/>
          </a:prstGeom>
        </p:spPr>
      </p:pic>
      <p:pic>
        <p:nvPicPr>
          <p:cNvPr id="126" name="그림 125"/>
          <p:cNvPicPr>
            <a:picLocks noChangeAspect="1"/>
          </p:cNvPicPr>
          <p:nvPr/>
        </p:nvPicPr>
        <p:blipFill>
          <a:blip r:embed="rId7"/>
          <a:stretch>
            <a:fillRect/>
          </a:stretch>
        </p:blipFill>
        <p:spPr>
          <a:xfrm>
            <a:off x="5439487" y="2313325"/>
            <a:ext cx="999173" cy="570099"/>
          </a:xfrm>
          <a:prstGeom prst="rect">
            <a:avLst/>
          </a:prstGeom>
        </p:spPr>
      </p:pic>
      <p:pic>
        <p:nvPicPr>
          <p:cNvPr id="127" name="그림 126"/>
          <p:cNvPicPr>
            <a:picLocks noChangeAspect="1"/>
          </p:cNvPicPr>
          <p:nvPr/>
        </p:nvPicPr>
        <p:blipFill>
          <a:blip r:embed="rId8"/>
          <a:stretch>
            <a:fillRect/>
          </a:stretch>
        </p:blipFill>
        <p:spPr>
          <a:xfrm>
            <a:off x="7051721" y="2241916"/>
            <a:ext cx="480009" cy="693346"/>
          </a:xfrm>
          <a:prstGeom prst="rect">
            <a:avLst/>
          </a:prstGeom>
        </p:spPr>
      </p:pic>
      <p:pic>
        <p:nvPicPr>
          <p:cNvPr id="128" name="Picture 2" descr="엘레파츠] 소켓 점퍼케이블 DC-40P 20cm (M/M) 전기/전선 &amp;gt; 점퍼와이어 &amp;gt; Wire형태 (주)엘레파츠 - 엘레파츠"/>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1898" y="3813968"/>
            <a:ext cx="546977" cy="546977"/>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8" descr="https://m.media-amazon.com/images/I/41EG68q7D8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4051309">
            <a:off x="4268811" y="3896592"/>
            <a:ext cx="400715" cy="400715"/>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6" descr="https://m.media-amazon.com/images/I/51FMBfWFniL._SL1500_.jpg"/>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99602" y="3732302"/>
            <a:ext cx="567278" cy="378186"/>
          </a:xfrm>
          <a:prstGeom prst="rect">
            <a:avLst/>
          </a:prstGeom>
          <a:noFill/>
          <a:extLst>
            <a:ext uri="{909E8E84-426E-40DD-AFC4-6F175D3DCCD1}">
              <a14:hiddenFill xmlns:a14="http://schemas.microsoft.com/office/drawing/2010/main">
                <a:solidFill>
                  <a:srgbClr val="FFFFFF"/>
                </a:solidFill>
              </a14:hiddenFill>
            </a:ext>
          </a:extLst>
        </p:spPr>
      </p:pic>
      <p:pic>
        <p:nvPicPr>
          <p:cNvPr id="131" name="그림 130"/>
          <p:cNvPicPr>
            <a:picLocks noChangeAspect="1"/>
          </p:cNvPicPr>
          <p:nvPr/>
        </p:nvPicPr>
        <p:blipFill>
          <a:blip r:embed="rId13"/>
          <a:stretch>
            <a:fillRect/>
          </a:stretch>
        </p:blipFill>
        <p:spPr>
          <a:xfrm flipH="1">
            <a:off x="5728845" y="3943604"/>
            <a:ext cx="374775" cy="363564"/>
          </a:xfrm>
          <a:prstGeom prst="rect">
            <a:avLst/>
          </a:prstGeom>
        </p:spPr>
      </p:pic>
      <p:pic>
        <p:nvPicPr>
          <p:cNvPr id="132" name="Picture 10" descr="https://www.mouser.com/images/schurter/images/1301-93xx-lsh.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47436" y="3871575"/>
            <a:ext cx="426316" cy="423474"/>
          </a:xfrm>
          <a:prstGeom prst="rect">
            <a:avLst/>
          </a:prstGeom>
          <a:noFill/>
          <a:extLst>
            <a:ext uri="{909E8E84-426E-40DD-AFC4-6F175D3DCCD1}">
              <a14:hiddenFill xmlns:a14="http://schemas.microsoft.com/office/drawing/2010/main">
                <a:solidFill>
                  <a:srgbClr val="FFFFFF"/>
                </a:solidFill>
              </a14:hiddenFill>
            </a:ext>
          </a:extLst>
        </p:spPr>
      </p:pic>
      <p:pic>
        <p:nvPicPr>
          <p:cNvPr id="133" name="그림 132"/>
          <p:cNvPicPr>
            <a:picLocks noChangeAspect="1"/>
          </p:cNvPicPr>
          <p:nvPr/>
        </p:nvPicPr>
        <p:blipFill>
          <a:blip r:embed="rId15"/>
          <a:stretch>
            <a:fillRect/>
          </a:stretch>
        </p:blipFill>
        <p:spPr>
          <a:xfrm>
            <a:off x="8131406" y="3755020"/>
            <a:ext cx="962025" cy="628650"/>
          </a:xfrm>
          <a:prstGeom prst="rect">
            <a:avLst/>
          </a:prstGeom>
        </p:spPr>
      </p:pic>
      <p:pic>
        <p:nvPicPr>
          <p:cNvPr id="134" name="Picture 12" descr="Samsung 삼성 갤럭시 S9 듀얼심 SM-G960F/DS Galaxy S9 Dual-SIM 직구 (64GB, Coral Blue)  - EXPANSYS Kore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97081" y="2281410"/>
            <a:ext cx="707369" cy="707369"/>
          </a:xfrm>
          <a:prstGeom prst="rect">
            <a:avLst/>
          </a:prstGeom>
          <a:noFill/>
          <a:extLst>
            <a:ext uri="{909E8E84-426E-40DD-AFC4-6F175D3DCCD1}">
              <a14:hiddenFill xmlns:a14="http://schemas.microsoft.com/office/drawing/2010/main">
                <a:solidFill>
                  <a:srgbClr val="FFFFFF"/>
                </a:solidFill>
              </a14:hiddenFill>
            </a:ext>
          </a:extLst>
        </p:spPr>
      </p:pic>
      <p:pic>
        <p:nvPicPr>
          <p:cNvPr id="135" name="그림 134"/>
          <p:cNvPicPr>
            <a:picLocks noChangeAspect="1"/>
          </p:cNvPicPr>
          <p:nvPr/>
        </p:nvPicPr>
        <p:blipFill>
          <a:blip r:embed="rId17"/>
          <a:stretch>
            <a:fillRect/>
          </a:stretch>
        </p:blipFill>
        <p:spPr>
          <a:xfrm>
            <a:off x="686514" y="2144362"/>
            <a:ext cx="1580798" cy="902626"/>
          </a:xfrm>
          <a:prstGeom prst="rect">
            <a:avLst/>
          </a:prstGeom>
        </p:spPr>
      </p:pic>
      <p:sp>
        <p:nvSpPr>
          <p:cNvPr id="136" name="모서리가 둥근 직사각형 135"/>
          <p:cNvSpPr/>
          <p:nvPr/>
        </p:nvSpPr>
        <p:spPr>
          <a:xfrm>
            <a:off x="652293" y="2098395"/>
            <a:ext cx="1652373" cy="987541"/>
          </a:xfrm>
          <a:prstGeom prst="roundRect">
            <a:avLst>
              <a:gd name="adj" fmla="val 2798"/>
            </a:avLst>
          </a:prstGeom>
          <a:noFill/>
          <a:ln w="3175">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7" name="Picture 6" descr="2020년 7월 삼성정품고속충전기 확실하게 확인해봐요"/>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198997" y="2184920"/>
            <a:ext cx="710576" cy="71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08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1.2. Objective &amp; Overall Structure of S/W and H/W Architectures</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5"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61104"/>
            <a:ext cx="8785250" cy="914400"/>
          </a:xfrm>
        </p:spPr>
        <p:txBody>
          <a:bodyPr>
            <a:normAutofit/>
          </a:bodyPr>
          <a:lstStyle/>
          <a:p>
            <a:r>
              <a:rPr lang="en-US" altLang="ko-KR" dirty="0">
                <a:solidFill>
                  <a:srgbClr val="262626"/>
                </a:solidFill>
              </a:rPr>
              <a:t>Repurpose an old Galaxy device through built-in sensors (a light sensor, a sound sensor, a camera, etc.) and control it via SmartThings App</a:t>
            </a:r>
          </a:p>
        </p:txBody>
      </p:sp>
      <p:sp>
        <p:nvSpPr>
          <p:cNvPr id="40" name="TextBox 18"/>
          <p:cNvSpPr txBox="1"/>
          <p:nvPr/>
        </p:nvSpPr>
        <p:spPr>
          <a:xfrm>
            <a:off x="2718094" y="5078049"/>
            <a:ext cx="214257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Smart Home Device</a:t>
            </a:r>
            <a:r>
              <a:rPr sz="1600" kern="0" dirty="0">
                <a:solidFill>
                  <a:srgbClr val="000000"/>
                </a:solidFill>
                <a:latin typeface="SamsungOne 400"/>
                <a:ea typeface="SamsungOne 400"/>
                <a:sym typeface="SamsungOne 400"/>
              </a:rPr>
              <a:t> by</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Galaxy Upcycle app</a:t>
            </a:r>
          </a:p>
        </p:txBody>
      </p:sp>
      <p:sp>
        <p:nvSpPr>
          <p:cNvPr id="41" name="TextBox 26"/>
          <p:cNvSpPr txBox="1"/>
          <p:nvPr/>
        </p:nvSpPr>
        <p:spPr>
          <a:xfrm>
            <a:off x="213648" y="4706730"/>
            <a:ext cx="106856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SamsungOne 400"/>
                <a:ea typeface="SamsungOne 400"/>
                <a:cs typeface="SamsungOne 400"/>
                <a:sym typeface="SamsungOne 400"/>
              </a:defRPr>
            </a:lvl1pPr>
          </a:lstStyle>
          <a:p>
            <a:pPr hangingPunct="0"/>
            <a:r>
              <a:rPr sz="1600" kern="0" dirty="0">
                <a:solidFill>
                  <a:srgbClr val="000000"/>
                </a:solidFill>
              </a:rPr>
              <a:t>Old Galaxy</a:t>
            </a:r>
          </a:p>
        </p:txBody>
      </p:sp>
      <p:sp>
        <p:nvSpPr>
          <p:cNvPr id="42" name="직선 화살표 연결선 24"/>
          <p:cNvSpPr/>
          <p:nvPr/>
        </p:nvSpPr>
        <p:spPr>
          <a:xfrm flipH="1">
            <a:off x="1280592" y="4160117"/>
            <a:ext cx="452862" cy="0"/>
          </a:xfrm>
          <a:prstGeom prst="line">
            <a:avLst/>
          </a:prstGeom>
          <a:ln w="6350">
            <a:solidFill>
              <a:srgbClr val="000000"/>
            </a:solidFill>
            <a:miter/>
            <a:headEnd type="triangle"/>
          </a:ln>
        </p:spPr>
        <p:txBody>
          <a:bodyPr lIns="45719" rIns="45719"/>
          <a:lstStyle/>
          <a:p>
            <a:pPr hangingPunct="0"/>
            <a:endParaRPr kern="0">
              <a:solidFill>
                <a:srgbClr val="000000"/>
              </a:solidFill>
              <a:latin typeface="Calibri"/>
              <a:cs typeface="Calibri"/>
              <a:sym typeface="Calibri"/>
            </a:endParaRPr>
          </a:p>
        </p:txBody>
      </p:sp>
      <p:sp>
        <p:nvSpPr>
          <p:cNvPr id="43" name="TextBox 38"/>
          <p:cNvSpPr txBox="1"/>
          <p:nvPr/>
        </p:nvSpPr>
        <p:spPr>
          <a:xfrm>
            <a:off x="3215402" y="2586228"/>
            <a:ext cx="1161534" cy="9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sz="1400" b="1">
                <a:solidFill>
                  <a:srgbClr val="FF0000"/>
                </a:solidFill>
                <a:latin typeface="SamsungOne 400"/>
                <a:ea typeface="SamsungOne 400"/>
                <a:cs typeface="SamsungOne 400"/>
                <a:sym typeface="SamsungOne 400"/>
              </a:defRPr>
            </a:pPr>
            <a:r>
              <a:rPr sz="1400" b="1" kern="0" dirty="0">
                <a:solidFill>
                  <a:srgbClr val="000000"/>
                </a:solidFill>
                <a:latin typeface="SamsungOne 400"/>
                <a:ea typeface="SamsungOne 400"/>
                <a:sym typeface="SamsungOne 400"/>
              </a:rPr>
              <a:t>Light sensor</a:t>
            </a:r>
          </a:p>
          <a:p>
            <a:pPr algn="ctr" hangingPunct="0">
              <a:defRPr sz="1400" b="1">
                <a:solidFill>
                  <a:srgbClr val="FF0000"/>
                </a:solidFill>
                <a:latin typeface="SamsungOne 400"/>
                <a:ea typeface="SamsungOne 400"/>
                <a:cs typeface="SamsungOne 400"/>
                <a:sym typeface="SamsungOne 400"/>
              </a:defRPr>
            </a:pPr>
            <a:r>
              <a:rPr sz="1400" b="1" kern="0" dirty="0">
                <a:solidFill>
                  <a:srgbClr val="000000"/>
                </a:solidFill>
                <a:latin typeface="SamsungOne 400"/>
                <a:ea typeface="SamsungOne 400"/>
                <a:sym typeface="SamsungOne 400"/>
              </a:rPr>
              <a:t>Sound sensor</a:t>
            </a:r>
          </a:p>
          <a:p>
            <a:pPr algn="ctr" hangingPunct="0">
              <a:defRPr sz="1400" b="1">
                <a:solidFill>
                  <a:srgbClr val="FF0000"/>
                </a:solidFill>
                <a:latin typeface="SamsungOne 400"/>
                <a:ea typeface="SamsungOne 400"/>
                <a:cs typeface="SamsungOne 400"/>
                <a:sym typeface="SamsungOne 400"/>
              </a:defRPr>
            </a:pPr>
            <a:r>
              <a:rPr sz="1400" b="1" kern="0" dirty="0">
                <a:solidFill>
                  <a:srgbClr val="000000"/>
                </a:solidFill>
                <a:latin typeface="SamsungOne 400"/>
                <a:ea typeface="SamsungOne 400"/>
                <a:sym typeface="SamsungOne 400"/>
              </a:rPr>
              <a:t>Camera</a:t>
            </a:r>
            <a:endParaRPr lang="en-US" sz="1400" b="1" kern="0" dirty="0">
              <a:solidFill>
                <a:srgbClr val="000000"/>
              </a:solidFill>
              <a:latin typeface="SamsungOne 400"/>
              <a:ea typeface="SamsungOne 400"/>
              <a:sym typeface="SamsungOne 400"/>
            </a:endParaRPr>
          </a:p>
          <a:p>
            <a:pPr algn="ctr" hangingPunct="0">
              <a:defRPr sz="1400" b="1">
                <a:solidFill>
                  <a:srgbClr val="FF0000"/>
                </a:solidFill>
                <a:latin typeface="SamsungOne 400"/>
                <a:ea typeface="SamsungOne 400"/>
                <a:cs typeface="SamsungOne 400"/>
                <a:sym typeface="SamsungOne 400"/>
              </a:defRPr>
            </a:pPr>
            <a:r>
              <a:rPr lang="en-US" sz="1400" b="1" kern="0" dirty="0">
                <a:solidFill>
                  <a:srgbClr val="000000"/>
                </a:solidFill>
                <a:latin typeface="SamsungOne 400"/>
                <a:ea typeface="SamsungOne 400"/>
                <a:sym typeface="SamsungOne 400"/>
              </a:rPr>
              <a:t>Flashlight</a:t>
            </a:r>
            <a:endParaRPr sz="1400" b="1" kern="0" dirty="0">
              <a:solidFill>
                <a:srgbClr val="000000"/>
              </a:solidFill>
              <a:latin typeface="SamsungOne 400"/>
              <a:ea typeface="SamsungOne 400"/>
              <a:sym typeface="SamsungOne 400"/>
            </a:endParaRPr>
          </a:p>
        </p:txBody>
      </p:sp>
      <p:cxnSp>
        <p:nvCxnSpPr>
          <p:cNvPr id="44" name="직선 화살표 연결선 41"/>
          <p:cNvCxnSpPr/>
          <p:nvPr/>
        </p:nvCxnSpPr>
        <p:spPr>
          <a:xfrm>
            <a:off x="5697023" y="4160117"/>
            <a:ext cx="396864" cy="0"/>
          </a:xfrm>
          <a:prstGeom prst="straightConnector1">
            <a:avLst/>
          </a:prstGeom>
          <a:ln w="19050">
            <a:solidFill>
              <a:srgbClr val="1429A0"/>
            </a:solidFill>
            <a:miter/>
            <a:headEnd type="triangle"/>
            <a:tailEnd type="triangle"/>
          </a:ln>
        </p:spPr>
      </p:cxnSp>
      <p:sp>
        <p:nvSpPr>
          <p:cNvPr id="45" name="타원 43"/>
          <p:cNvSpPr/>
          <p:nvPr/>
        </p:nvSpPr>
        <p:spPr>
          <a:xfrm>
            <a:off x="6144110" y="2450117"/>
            <a:ext cx="3420000" cy="3420000"/>
          </a:xfrm>
          <a:prstGeom prst="ellipse">
            <a:avLst/>
          </a:prstGeom>
          <a:ln w="19050">
            <a:solidFill>
              <a:srgbClr val="1429A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46" name="TextBox 42"/>
          <p:cNvSpPr txBox="1"/>
          <p:nvPr/>
        </p:nvSpPr>
        <p:spPr>
          <a:xfrm>
            <a:off x="7091405" y="2648929"/>
            <a:ext cx="1551064" cy="9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sz="1400" b="1">
                <a:solidFill>
                  <a:srgbClr val="FF0000"/>
                </a:solidFill>
                <a:latin typeface="SamsungOne 400"/>
                <a:ea typeface="SamsungOne 400"/>
                <a:cs typeface="SamsungOne 400"/>
                <a:sym typeface="SamsungOne 400"/>
              </a:defRPr>
            </a:pPr>
            <a:r>
              <a:rPr sz="1400" b="1" kern="0" dirty="0">
                <a:solidFill>
                  <a:srgbClr val="000000"/>
                </a:solidFill>
                <a:latin typeface="SamsungOne 400"/>
                <a:ea typeface="SamsungOne 400"/>
                <a:sym typeface="SamsungOne 400"/>
              </a:rPr>
              <a:t>Light sensor card</a:t>
            </a:r>
          </a:p>
          <a:p>
            <a:pPr algn="ctr" hangingPunct="0">
              <a:defRPr sz="1400" b="1">
                <a:solidFill>
                  <a:srgbClr val="FF0000"/>
                </a:solidFill>
                <a:latin typeface="SamsungOne 400"/>
                <a:ea typeface="SamsungOne 400"/>
                <a:cs typeface="SamsungOne 400"/>
                <a:sym typeface="SamsungOne 400"/>
              </a:defRPr>
            </a:pPr>
            <a:r>
              <a:rPr sz="1400" b="1" kern="0" dirty="0">
                <a:solidFill>
                  <a:srgbClr val="000000"/>
                </a:solidFill>
                <a:latin typeface="SamsungOne 400"/>
                <a:ea typeface="SamsungOne 400"/>
                <a:sym typeface="SamsungOne 400"/>
              </a:rPr>
              <a:t>Sound sensor card</a:t>
            </a:r>
          </a:p>
          <a:p>
            <a:pPr algn="ctr" hangingPunct="0">
              <a:defRPr sz="1400" b="1">
                <a:solidFill>
                  <a:srgbClr val="FF0000"/>
                </a:solidFill>
                <a:latin typeface="SamsungOne 400"/>
                <a:ea typeface="SamsungOne 400"/>
                <a:cs typeface="SamsungOne 400"/>
                <a:sym typeface="SamsungOne 400"/>
              </a:defRPr>
            </a:pPr>
            <a:r>
              <a:rPr sz="1400" b="1" kern="0" dirty="0">
                <a:solidFill>
                  <a:srgbClr val="000000"/>
                </a:solidFill>
                <a:latin typeface="SamsungOne 400"/>
                <a:ea typeface="SamsungOne 400"/>
                <a:sym typeface="SamsungOne 400"/>
              </a:rPr>
              <a:t>Camera card</a:t>
            </a:r>
            <a:endParaRPr lang="en-US" sz="1400" b="1" kern="0" dirty="0">
              <a:solidFill>
                <a:srgbClr val="000000"/>
              </a:solidFill>
              <a:latin typeface="SamsungOne 400"/>
              <a:ea typeface="SamsungOne 400"/>
              <a:sym typeface="SamsungOne 400"/>
            </a:endParaRPr>
          </a:p>
          <a:p>
            <a:pPr algn="ctr" hangingPunct="0">
              <a:defRPr sz="1400" b="1">
                <a:solidFill>
                  <a:srgbClr val="FF0000"/>
                </a:solidFill>
                <a:latin typeface="SamsungOne 400"/>
                <a:ea typeface="SamsungOne 400"/>
                <a:cs typeface="SamsungOne 400"/>
                <a:sym typeface="SamsungOne 400"/>
              </a:defRPr>
            </a:pPr>
            <a:r>
              <a:rPr lang="en-US" sz="1400" b="1" kern="0" dirty="0">
                <a:solidFill>
                  <a:srgbClr val="000000"/>
                </a:solidFill>
                <a:latin typeface="SamsungOne 400"/>
                <a:ea typeface="SamsungOne 400"/>
                <a:sym typeface="SamsungOne 400"/>
              </a:rPr>
              <a:t>Flashlight card</a:t>
            </a:r>
            <a:endParaRPr sz="1400" b="1" kern="0" dirty="0">
              <a:solidFill>
                <a:srgbClr val="000000"/>
              </a:solidFill>
              <a:latin typeface="SamsungOne 400"/>
              <a:ea typeface="SamsungOne 400"/>
              <a:sym typeface="SamsungOne 400"/>
            </a:endParaRPr>
          </a:p>
        </p:txBody>
      </p:sp>
      <p:sp>
        <p:nvSpPr>
          <p:cNvPr id="47" name="TextBox 18"/>
          <p:cNvSpPr txBox="1"/>
          <p:nvPr/>
        </p:nvSpPr>
        <p:spPr>
          <a:xfrm>
            <a:off x="7104242" y="5055414"/>
            <a:ext cx="1628008"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Device Cards in</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SmartThings app</a:t>
            </a:r>
          </a:p>
        </p:txBody>
      </p:sp>
      <p:pic>
        <p:nvPicPr>
          <p:cNvPr id="48" name="Picture 2" descr="Samsung Galaxy S9 Png Transparent Background Samsung S9 - Clip 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464" y="3678935"/>
            <a:ext cx="670788" cy="9869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Samsung Galaxy Note9 - Samsung Galaxy Note 9 Цена Transparent PNG -  1200x1200 - Free Download on Nic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554798" y="3658861"/>
            <a:ext cx="797802" cy="1006981"/>
          </a:xfrm>
          <a:prstGeom prst="rect">
            <a:avLst/>
          </a:prstGeom>
          <a:noFill/>
          <a:extLst>
            <a:ext uri="{909E8E84-426E-40DD-AFC4-6F175D3DCCD1}">
              <a14:hiddenFill xmlns:a14="http://schemas.microsoft.com/office/drawing/2010/main">
                <a:solidFill>
                  <a:srgbClr val="FFFFFF"/>
                </a:solidFill>
              </a14:hiddenFill>
            </a:ext>
          </a:extLst>
        </p:spPr>
      </p:pic>
      <p:sp>
        <p:nvSpPr>
          <p:cNvPr id="55" name="타원 39"/>
          <p:cNvSpPr/>
          <p:nvPr/>
        </p:nvSpPr>
        <p:spPr>
          <a:xfrm>
            <a:off x="1776698" y="2240280"/>
            <a:ext cx="3904482" cy="3865245"/>
          </a:xfrm>
          <a:prstGeom prst="ellipse">
            <a:avLst/>
          </a:prstGeom>
          <a:ln w="19050">
            <a:solidFill>
              <a:srgbClr val="1429A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000000"/>
              </a:solidFill>
              <a:latin typeface="SamsungOne 400"/>
              <a:ea typeface="SamsungOne 400"/>
              <a:sym typeface="SamsungOne 400"/>
            </a:endParaRPr>
          </a:p>
        </p:txBody>
      </p:sp>
      <p:grpSp>
        <p:nvGrpSpPr>
          <p:cNvPr id="13" name="그룹 12"/>
          <p:cNvGrpSpPr/>
          <p:nvPr/>
        </p:nvGrpSpPr>
        <p:grpSpPr>
          <a:xfrm>
            <a:off x="2045281" y="3649165"/>
            <a:ext cx="3382685" cy="1414045"/>
            <a:chOff x="2045281" y="3649165"/>
            <a:chExt cx="3382685" cy="1414045"/>
          </a:xfrm>
        </p:grpSpPr>
        <p:pic>
          <p:nvPicPr>
            <p:cNvPr id="29" name="Picture 4" descr="Samsung Galaxy Note9 - Samsung Galaxy Note 9 Цена Transparent PNG -  1200x1200 - Free Download on Nice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4313705" y="3656796"/>
              <a:ext cx="1114261" cy="140641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Samsung Galaxy Note9 - Samsung Galaxy Note 9 Цена Transparent PNG -  1200x1200 - Free Download on Nice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3529277" y="3649165"/>
              <a:ext cx="1114261" cy="14064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Samsung Galaxy S9 Png Transparent Background Samsung S9 - Clip Art 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2091" y="3656173"/>
              <a:ext cx="955273" cy="140545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Samsung Galaxy S9 Png Transparent Background Samsung S9 - Clip Art 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45281" y="3656173"/>
              <a:ext cx="955273" cy="140545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7480" y="3759078"/>
              <a:ext cx="595459" cy="1224000"/>
            </a:xfrm>
            <a:prstGeom prst="rect">
              <a:avLst/>
            </a:prstGeom>
          </p:spPr>
        </p:pic>
        <p:pic>
          <p:nvPicPr>
            <p:cNvPr id="9" name="그림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09615" y="3757051"/>
              <a:ext cx="595459" cy="1224000"/>
            </a:xfrm>
            <a:prstGeom prst="rect">
              <a:avLst/>
            </a:prstGeom>
          </p:spPr>
        </p:pic>
        <p:pic>
          <p:nvPicPr>
            <p:cNvPr id="11" name="그림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72757" y="3761326"/>
              <a:ext cx="586703" cy="1206000"/>
            </a:xfrm>
            <a:prstGeom prst="rect">
              <a:avLst/>
            </a:prstGeom>
          </p:spPr>
        </p:pic>
        <p:pic>
          <p:nvPicPr>
            <p:cNvPr id="3" name="그림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91308" y="3746902"/>
              <a:ext cx="595460" cy="1224000"/>
            </a:xfrm>
            <a:prstGeom prst="rect">
              <a:avLst/>
            </a:prstGeom>
          </p:spPr>
        </p:pic>
      </p:grpSp>
      <p:grpSp>
        <p:nvGrpSpPr>
          <p:cNvPr id="15" name="그룹 14"/>
          <p:cNvGrpSpPr/>
          <p:nvPr/>
        </p:nvGrpSpPr>
        <p:grpSpPr>
          <a:xfrm>
            <a:off x="6892441" y="3540335"/>
            <a:ext cx="2130623" cy="1625830"/>
            <a:chOff x="6892441" y="3540335"/>
            <a:chExt cx="2130623" cy="1625830"/>
          </a:xfrm>
        </p:grpSpPr>
        <p:pic>
          <p:nvPicPr>
            <p:cNvPr id="35" name="Picture 6" descr="Samsung Galaxy S21 Ultra 5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79374" y="3576910"/>
              <a:ext cx="1043690" cy="15892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Samsung Galaxy S21 Ultra 5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92441" y="3540335"/>
              <a:ext cx="1043690" cy="1589255"/>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37288" y="3740030"/>
              <a:ext cx="583000" cy="1198390"/>
            </a:xfrm>
            <a:prstGeom prst="rect">
              <a:avLst/>
            </a:prstGeom>
          </p:spPr>
        </p:pic>
        <p:pic>
          <p:nvPicPr>
            <p:cNvPr id="14" name="그림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427315" y="3755987"/>
              <a:ext cx="590205" cy="1213200"/>
            </a:xfrm>
            <a:prstGeom prst="rect">
              <a:avLst/>
            </a:prstGeom>
          </p:spPr>
        </p:pic>
      </p:grpSp>
    </p:spTree>
    <p:extLst>
      <p:ext uri="{BB962C8B-B14F-4D97-AF65-F5344CB8AC3E}">
        <p14:creationId xmlns:p14="http://schemas.microsoft.com/office/powerpoint/2010/main" val="2000040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a:t>1.2 Overall Structure of S/W and H/W Architectures </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grpSp>
        <p:nvGrpSpPr>
          <p:cNvPr id="27" name="직사각형 29"/>
          <p:cNvGrpSpPr/>
          <p:nvPr/>
        </p:nvGrpSpPr>
        <p:grpSpPr>
          <a:xfrm>
            <a:off x="7615206" y="3110983"/>
            <a:ext cx="1172647" cy="370843"/>
            <a:chOff x="0" y="0"/>
            <a:chExt cx="1172645" cy="370841"/>
          </a:xfrm>
        </p:grpSpPr>
        <p:sp>
          <p:nvSpPr>
            <p:cNvPr id="28" name="직사각형"/>
            <p:cNvSpPr/>
            <p:nvPr/>
          </p:nvSpPr>
          <p:spPr>
            <a:xfrm>
              <a:off x="0" y="8421"/>
              <a:ext cx="1172646" cy="354001"/>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9" name="Protocol"/>
            <p:cNvSpPr txBox="1"/>
            <p:nvPr/>
          </p:nvSpPr>
          <p:spPr>
            <a:xfrm>
              <a:off x="45718" y="0"/>
              <a:ext cx="1081209" cy="3708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a:solidFill>
                    <a:srgbClr val="FFFFFF"/>
                  </a:solidFill>
                  <a:latin typeface="SamsungOne 400"/>
                  <a:ea typeface="SamsungOne 400"/>
                  <a:cs typeface="SamsungOne 400"/>
                  <a:sym typeface="SamsungOne 400"/>
                </a:defRPr>
              </a:lvl1pPr>
            </a:lstStyle>
            <a:p>
              <a:pPr hangingPunct="0"/>
              <a:r>
                <a:rPr kern="0" dirty="0"/>
                <a:t>Protocol</a:t>
              </a:r>
            </a:p>
          </p:txBody>
        </p:sp>
      </p:grpSp>
      <p:sp>
        <p:nvSpPr>
          <p:cNvPr id="30" name="TextBox 55"/>
          <p:cNvSpPr txBox="1"/>
          <p:nvPr/>
        </p:nvSpPr>
        <p:spPr>
          <a:xfrm>
            <a:off x="1135312" y="5399173"/>
            <a:ext cx="184922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Old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Galaxy Upcycle app</a:t>
            </a:r>
          </a:p>
        </p:txBody>
      </p:sp>
      <p:sp>
        <p:nvSpPr>
          <p:cNvPr id="31" name="직선 화살표 연결선 57"/>
          <p:cNvSpPr/>
          <p:nvPr/>
        </p:nvSpPr>
        <p:spPr>
          <a:xfrm>
            <a:off x="5482308" y="2593424"/>
            <a:ext cx="1613298" cy="910333"/>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grpSp>
        <p:nvGrpSpPr>
          <p:cNvPr id="32" name="TextBox 60"/>
          <p:cNvGrpSpPr/>
          <p:nvPr/>
        </p:nvGrpSpPr>
        <p:grpSpPr>
          <a:xfrm>
            <a:off x="6131415" y="3738639"/>
            <a:ext cx="964190" cy="594811"/>
            <a:chOff x="0" y="0"/>
            <a:chExt cx="964188" cy="594809"/>
          </a:xfrm>
        </p:grpSpPr>
        <p:sp>
          <p:nvSpPr>
            <p:cNvPr id="33" name="직사각형"/>
            <p:cNvSpPr/>
            <p:nvPr/>
          </p:nvSpPr>
          <p:spPr>
            <a:xfrm>
              <a:off x="0" y="112256"/>
              <a:ext cx="964189" cy="370298"/>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34" name="WebRTC"/>
            <p:cNvSpPr txBox="1"/>
            <p:nvPr/>
          </p:nvSpPr>
          <p:spPr>
            <a:xfrm>
              <a:off x="60831" y="0"/>
              <a:ext cx="842527" cy="5948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noAutofit/>
            </a:bodyPr>
            <a:lstStyle>
              <a:lvl1pPr algn="ctr">
                <a:defRPr sz="1200">
                  <a:solidFill>
                    <a:srgbClr val="FFFFFF"/>
                  </a:solidFill>
                  <a:latin typeface="SamsungOne 400"/>
                  <a:ea typeface="SamsungOne 400"/>
                  <a:cs typeface="SamsungOne 400"/>
                  <a:sym typeface="SamsungOne 400"/>
                </a:defRPr>
              </a:lvl1pPr>
            </a:lstStyle>
            <a:p>
              <a:pPr hangingPunct="0"/>
              <a:r>
                <a:rPr kern="0"/>
                <a:t>WebRTC</a:t>
              </a:r>
            </a:p>
          </p:txBody>
        </p:sp>
      </p:grpSp>
      <p:sp>
        <p:nvSpPr>
          <p:cNvPr id="56" name="직선 화살표 연결선 61"/>
          <p:cNvSpPr/>
          <p:nvPr/>
        </p:nvSpPr>
        <p:spPr>
          <a:xfrm flipV="1">
            <a:off x="3809335" y="4036042"/>
            <a:ext cx="2322081" cy="554332"/>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57" name="직선 화살표 연결선 62"/>
          <p:cNvSpPr/>
          <p:nvPr/>
        </p:nvSpPr>
        <p:spPr>
          <a:xfrm>
            <a:off x="2292082" y="2791294"/>
            <a:ext cx="1735997" cy="9665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58" name="TextBox 64"/>
          <p:cNvSpPr txBox="1"/>
          <p:nvPr/>
        </p:nvSpPr>
        <p:spPr>
          <a:xfrm rot="19903885">
            <a:off x="2729468" y="2952358"/>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59" name="TextBox 66"/>
          <p:cNvSpPr txBox="1"/>
          <p:nvPr/>
        </p:nvSpPr>
        <p:spPr>
          <a:xfrm rot="1601993">
            <a:off x="6050497" y="2747870"/>
            <a:ext cx="73994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b="1">
                <a:latin typeface="SamsungOne 400"/>
                <a:ea typeface="SamsungOne 400"/>
                <a:cs typeface="SamsungOne 400"/>
                <a:sym typeface="SamsungOne 400"/>
              </a:defRPr>
            </a:lvl1pPr>
          </a:lstStyle>
          <a:p>
            <a:pPr hangingPunct="0"/>
            <a:r>
              <a:rPr sz="1400" kern="0">
                <a:solidFill>
                  <a:srgbClr val="000000"/>
                </a:solidFill>
              </a:rPr>
              <a:t>Internet</a:t>
            </a:r>
          </a:p>
        </p:txBody>
      </p:sp>
      <p:grpSp>
        <p:nvGrpSpPr>
          <p:cNvPr id="60" name="그룹 67"/>
          <p:cNvGrpSpPr/>
          <p:nvPr/>
        </p:nvGrpSpPr>
        <p:grpSpPr>
          <a:xfrm>
            <a:off x="4238045" y="1657532"/>
            <a:ext cx="1227143" cy="1227143"/>
            <a:chOff x="0" y="0"/>
            <a:chExt cx="1227142" cy="1227142"/>
          </a:xfrm>
        </p:grpSpPr>
        <p:sp>
          <p:nvSpPr>
            <p:cNvPr id="61" name="타원 68"/>
            <p:cNvSpPr/>
            <p:nvPr/>
          </p:nvSpPr>
          <p:spPr>
            <a:xfrm>
              <a:off x="0" y="0"/>
              <a:ext cx="1227143" cy="1227143"/>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62" name="직사각형 69"/>
            <p:cNvSpPr txBox="1"/>
            <p:nvPr/>
          </p:nvSpPr>
          <p:spPr>
            <a:xfrm>
              <a:off x="201203" y="290405"/>
              <a:ext cx="824735" cy="650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hangingPunct="0">
                <a:defRPr>
                  <a:solidFill>
                    <a:srgbClr val="FFFFFF"/>
                  </a:solidFill>
                  <a:latin typeface="SamsungOne 400"/>
                  <a:ea typeface="SamsungOne 400"/>
                  <a:cs typeface="SamsungOne 400"/>
                  <a:sym typeface="SamsungOne 400"/>
                </a:defRPr>
              </a:pPr>
              <a:r>
                <a:rPr kern="0">
                  <a:solidFill>
                    <a:srgbClr val="FFFFFF"/>
                  </a:solidFill>
                  <a:latin typeface="SamsungOne 400"/>
                  <a:ea typeface="SamsungOne 400"/>
                  <a:sym typeface="SamsungOne 400"/>
                </a:rPr>
                <a:t>Smart</a:t>
              </a:r>
              <a:br>
                <a:rPr kern="0">
                  <a:solidFill>
                    <a:srgbClr val="FFFFFF"/>
                  </a:solidFill>
                  <a:latin typeface="SamsungOne 400"/>
                  <a:ea typeface="SamsungOne 400"/>
                  <a:sym typeface="SamsungOne 400"/>
                </a:rPr>
              </a:br>
              <a:r>
                <a:rPr kern="0">
                  <a:solidFill>
                    <a:srgbClr val="FFFFFF"/>
                  </a:solidFill>
                  <a:latin typeface="SamsungOne 400"/>
                  <a:ea typeface="SamsungOne 400"/>
                  <a:sym typeface="SamsungOne 400"/>
                </a:rPr>
                <a:t>Things</a:t>
              </a:r>
            </a:p>
          </p:txBody>
        </p:sp>
      </p:grpSp>
      <p:sp>
        <p:nvSpPr>
          <p:cNvPr id="63" name="TextBox 55"/>
          <p:cNvSpPr txBox="1"/>
          <p:nvPr/>
        </p:nvSpPr>
        <p:spPr>
          <a:xfrm>
            <a:off x="7364568" y="4814398"/>
            <a:ext cx="171457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Using </a:t>
            </a:r>
            <a:r>
              <a:rPr sz="1600" kern="0" dirty="0">
                <a:solidFill>
                  <a:srgbClr val="000000"/>
                </a:solidFill>
                <a:latin typeface="SamsungOne 400"/>
                <a:ea typeface="SamsungOne 400"/>
                <a:sym typeface="SamsungOne 400"/>
              </a:rPr>
              <a:t>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SmartThings app</a:t>
            </a:r>
          </a:p>
        </p:txBody>
      </p:sp>
      <p:grpSp>
        <p:nvGrpSpPr>
          <p:cNvPr id="64" name="직사각형 43"/>
          <p:cNvGrpSpPr/>
          <p:nvPr/>
        </p:nvGrpSpPr>
        <p:grpSpPr>
          <a:xfrm>
            <a:off x="4028078" y="2530674"/>
            <a:ext cx="726438" cy="354003"/>
            <a:chOff x="0" y="-1"/>
            <a:chExt cx="726436" cy="354002"/>
          </a:xfrm>
        </p:grpSpPr>
        <p:sp>
          <p:nvSpPr>
            <p:cNvPr id="65" name="직사각형"/>
            <p:cNvSpPr/>
            <p:nvPr/>
          </p:nvSpPr>
          <p:spPr>
            <a:xfrm>
              <a:off x="0" y="-1"/>
              <a:ext cx="726436" cy="354002"/>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66" name="MQTT"/>
            <p:cNvSpPr txBox="1"/>
            <p:nvPr/>
          </p:nvSpPr>
          <p:spPr>
            <a:xfrm>
              <a:off x="45719" y="38500"/>
              <a:ext cx="634998" cy="27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sz="1200">
                  <a:solidFill>
                    <a:srgbClr val="FFFFFF"/>
                  </a:solidFill>
                  <a:latin typeface="SamsungOne 400"/>
                  <a:ea typeface="SamsungOne 400"/>
                  <a:cs typeface="SamsungOne 400"/>
                  <a:sym typeface="SamsungOne 400"/>
                </a:defRPr>
              </a:lvl1pPr>
            </a:lstStyle>
            <a:p>
              <a:pPr hangingPunct="0"/>
              <a:r>
                <a:rPr kern="0"/>
                <a:t>MQTT</a:t>
              </a:r>
            </a:p>
          </p:txBody>
        </p:sp>
      </p:grpSp>
      <p:sp>
        <p:nvSpPr>
          <p:cNvPr id="67" name="TextBox 64"/>
          <p:cNvSpPr txBox="1"/>
          <p:nvPr/>
        </p:nvSpPr>
        <p:spPr>
          <a:xfrm rot="20722981">
            <a:off x="4379835" y="4067305"/>
            <a:ext cx="800376"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pic>
        <p:nvPicPr>
          <p:cNvPr id="76" name="Picture 17" descr="ESP32-S2 Saola 1R Development 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617" y="1782097"/>
            <a:ext cx="598061" cy="598061"/>
          </a:xfrm>
          <a:prstGeom prst="rect">
            <a:avLst/>
          </a:prstGeom>
          <a:noFill/>
          <a:extLst>
            <a:ext uri="{909E8E84-426E-40DD-AFC4-6F175D3DCCD1}">
              <a14:hiddenFill xmlns:a14="http://schemas.microsoft.com/office/drawing/2010/main">
                <a:solidFill>
                  <a:srgbClr val="FFFFFF"/>
                </a:solidFill>
              </a14:hiddenFill>
            </a:ext>
          </a:extLst>
        </p:spPr>
      </p:pic>
      <p:sp>
        <p:nvSpPr>
          <p:cNvPr id="77" name="직선 화살표 연결선 62"/>
          <p:cNvSpPr/>
          <p:nvPr/>
        </p:nvSpPr>
        <p:spPr>
          <a:xfrm flipV="1">
            <a:off x="2432720" y="2207736"/>
            <a:ext cx="1595358" cy="3904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78" name="TextBox 55"/>
          <p:cNvSpPr txBox="1"/>
          <p:nvPr/>
        </p:nvSpPr>
        <p:spPr>
          <a:xfrm>
            <a:off x="1390630" y="2245941"/>
            <a:ext cx="78803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MCU</a:t>
            </a:r>
          </a:p>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(ESP32)</a:t>
            </a:r>
            <a:endParaRPr sz="1600" kern="0" dirty="0">
              <a:solidFill>
                <a:srgbClr val="000000"/>
              </a:solidFill>
              <a:latin typeface="SamsungOne 400"/>
              <a:ea typeface="SamsungOne 400"/>
              <a:sym typeface="SamsungOne 400"/>
            </a:endParaRPr>
          </a:p>
        </p:txBody>
      </p:sp>
      <p:sp>
        <p:nvSpPr>
          <p:cNvPr id="79" name="TextBox 64"/>
          <p:cNvSpPr txBox="1"/>
          <p:nvPr/>
        </p:nvSpPr>
        <p:spPr>
          <a:xfrm rot="826652">
            <a:off x="2908824" y="2119169"/>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grpSp>
        <p:nvGrpSpPr>
          <p:cNvPr id="5" name="그룹 4"/>
          <p:cNvGrpSpPr/>
          <p:nvPr/>
        </p:nvGrpSpPr>
        <p:grpSpPr>
          <a:xfrm>
            <a:off x="166222" y="3830642"/>
            <a:ext cx="3775177" cy="1578116"/>
            <a:chOff x="166222" y="3830642"/>
            <a:chExt cx="3775177" cy="1578116"/>
          </a:xfrm>
        </p:grpSpPr>
        <p:pic>
          <p:nvPicPr>
            <p:cNvPr id="45" name="Picture 4" descr="Samsung Galaxy Note9 - Samsung Galaxy Note 9 Цена Transparent PNG -  1200x1200 - Free Download on Nic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2697851" y="3839158"/>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Samsung Galaxy Note9 - Samsung Galaxy Note 9 Цена Transparent PNG -  1200x1200 - Free Download on Nic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1822406" y="3830642"/>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Samsung Galaxy S9 Png Transparent Background Samsung S9 - Clip 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325"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Samsung Galaxy S9 Png Transparent Background Samsung S9 - Clip 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222"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7536" y="3938342"/>
              <a:ext cx="663762" cy="1364400"/>
            </a:xfrm>
            <a:prstGeom prst="rect">
              <a:avLst/>
            </a:prstGeom>
          </p:spPr>
        </p:pic>
        <p:pic>
          <p:nvPicPr>
            <p:cNvPr id="7" name="그림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0379" y="3945443"/>
              <a:ext cx="663762" cy="1364400"/>
            </a:xfrm>
            <a:prstGeom prst="rect">
              <a:avLst/>
            </a:prstGeom>
          </p:spPr>
        </p:pic>
        <p:pic>
          <p:nvPicPr>
            <p:cNvPr id="9" name="그림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98104" y="3963579"/>
              <a:ext cx="642746" cy="1321200"/>
            </a:xfrm>
            <a:prstGeom prst="rect">
              <a:avLst/>
            </a:prstGeom>
          </p:spPr>
        </p:pic>
        <p:pic>
          <p:nvPicPr>
            <p:cNvPr id="3" name="그림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24694" y="3962130"/>
              <a:ext cx="642746" cy="1321200"/>
            </a:xfrm>
            <a:prstGeom prst="rect">
              <a:avLst/>
            </a:prstGeom>
          </p:spPr>
        </p:pic>
      </p:grpSp>
      <p:grpSp>
        <p:nvGrpSpPr>
          <p:cNvPr id="12" name="그룹 11"/>
          <p:cNvGrpSpPr/>
          <p:nvPr/>
        </p:nvGrpSpPr>
        <p:grpSpPr>
          <a:xfrm>
            <a:off x="7252482" y="3429000"/>
            <a:ext cx="1948990" cy="1487230"/>
            <a:chOff x="7252482" y="3429000"/>
            <a:chExt cx="1948990" cy="1487230"/>
          </a:xfrm>
        </p:grpSpPr>
        <p:pic>
          <p:nvPicPr>
            <p:cNvPr id="54" name="Picture 6" descr="Samsung Galaxy S21 Ultra 5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46755" y="3462457"/>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Samsung Galaxy S21 Ultra 5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52482" y="3429000"/>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85" name="그림 8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59406" y="3611671"/>
              <a:ext cx="533300" cy="1096229"/>
            </a:xfrm>
            <a:prstGeom prst="rect">
              <a:avLst/>
            </a:prstGeom>
          </p:spPr>
        </p:pic>
        <p:pic>
          <p:nvPicPr>
            <p:cNvPr id="11" name="그림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52680" y="3629346"/>
              <a:ext cx="539416" cy="1108800"/>
            </a:xfrm>
            <a:prstGeom prst="rect">
              <a:avLst/>
            </a:prstGeom>
          </p:spPr>
        </p:pic>
      </p:grpSp>
    </p:spTree>
    <p:extLst>
      <p:ext uri="{BB962C8B-B14F-4D97-AF65-F5344CB8AC3E}">
        <p14:creationId xmlns:p14="http://schemas.microsoft.com/office/powerpoint/2010/main" val="3555815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선 화살표 연결선 61"/>
          <p:cNvSpPr/>
          <p:nvPr/>
        </p:nvSpPr>
        <p:spPr>
          <a:xfrm flipV="1">
            <a:off x="3809335" y="4233404"/>
            <a:ext cx="2322081" cy="603400"/>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57" name="직선 화살표 연결선 62"/>
          <p:cNvSpPr/>
          <p:nvPr/>
        </p:nvSpPr>
        <p:spPr>
          <a:xfrm>
            <a:off x="2264648" y="2996953"/>
            <a:ext cx="1763431" cy="9828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77" name="직선 화살표 연결선 62"/>
          <p:cNvSpPr/>
          <p:nvPr/>
        </p:nvSpPr>
        <p:spPr>
          <a:xfrm flipV="1">
            <a:off x="2432720" y="2413395"/>
            <a:ext cx="1595358" cy="3904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31" name="직선 화살표 연결선 57"/>
          <p:cNvSpPr/>
          <p:nvPr/>
        </p:nvSpPr>
        <p:spPr>
          <a:xfrm>
            <a:off x="5482308" y="2799083"/>
            <a:ext cx="1613298" cy="910333"/>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59" name="TextBox 66"/>
          <p:cNvSpPr txBox="1"/>
          <p:nvPr/>
        </p:nvSpPr>
        <p:spPr>
          <a:xfrm rot="1601993">
            <a:off x="6050497" y="2953529"/>
            <a:ext cx="73994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grpSp>
        <p:nvGrpSpPr>
          <p:cNvPr id="27" name="직사각형 29"/>
          <p:cNvGrpSpPr/>
          <p:nvPr/>
        </p:nvGrpSpPr>
        <p:grpSpPr>
          <a:xfrm>
            <a:off x="7615206" y="3316642"/>
            <a:ext cx="1172647" cy="370843"/>
            <a:chOff x="0" y="0"/>
            <a:chExt cx="1172645" cy="370841"/>
          </a:xfrm>
        </p:grpSpPr>
        <p:sp>
          <p:nvSpPr>
            <p:cNvPr id="28" name="직사각형"/>
            <p:cNvSpPr/>
            <p:nvPr/>
          </p:nvSpPr>
          <p:spPr>
            <a:xfrm>
              <a:off x="0" y="8421"/>
              <a:ext cx="1172646" cy="354001"/>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9" name="Protocol"/>
            <p:cNvSpPr txBox="1"/>
            <p:nvPr/>
          </p:nvSpPr>
          <p:spPr>
            <a:xfrm>
              <a:off x="45718" y="0"/>
              <a:ext cx="1081209" cy="3708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a:solidFill>
                    <a:srgbClr val="FFFFFF"/>
                  </a:solidFill>
                  <a:latin typeface="SamsungOne 400"/>
                  <a:ea typeface="SamsungOne 400"/>
                  <a:cs typeface="SamsungOne 400"/>
                  <a:sym typeface="SamsungOne 400"/>
                </a:defRPr>
              </a:lvl1pPr>
            </a:lstStyle>
            <a:p>
              <a:pPr hangingPunct="0"/>
              <a:r>
                <a:rPr kern="0" dirty="0"/>
                <a:t>Protocol</a:t>
              </a:r>
            </a:p>
          </p:txBody>
        </p:sp>
      </p:grpSp>
      <p:grpSp>
        <p:nvGrpSpPr>
          <p:cNvPr id="32" name="TextBox 60"/>
          <p:cNvGrpSpPr/>
          <p:nvPr/>
        </p:nvGrpSpPr>
        <p:grpSpPr>
          <a:xfrm>
            <a:off x="6131415" y="3944298"/>
            <a:ext cx="964190" cy="594811"/>
            <a:chOff x="0" y="0"/>
            <a:chExt cx="964188" cy="594809"/>
          </a:xfrm>
        </p:grpSpPr>
        <p:sp>
          <p:nvSpPr>
            <p:cNvPr id="33" name="직사각형"/>
            <p:cNvSpPr/>
            <p:nvPr/>
          </p:nvSpPr>
          <p:spPr>
            <a:xfrm>
              <a:off x="0" y="112256"/>
              <a:ext cx="964189" cy="370298"/>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34" name="WebRTC"/>
            <p:cNvSpPr txBox="1"/>
            <p:nvPr/>
          </p:nvSpPr>
          <p:spPr>
            <a:xfrm>
              <a:off x="60831" y="0"/>
              <a:ext cx="842527" cy="5948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noAutofit/>
            </a:bodyPr>
            <a:lstStyle>
              <a:lvl1pPr algn="ctr">
                <a:defRPr sz="1200">
                  <a:solidFill>
                    <a:srgbClr val="FFFFFF"/>
                  </a:solidFill>
                  <a:latin typeface="SamsungOne 400"/>
                  <a:ea typeface="SamsungOne 400"/>
                  <a:cs typeface="SamsungOne 400"/>
                  <a:sym typeface="SamsungOne 400"/>
                </a:defRPr>
              </a:lvl1pPr>
            </a:lstStyle>
            <a:p>
              <a:pPr hangingPunct="0"/>
              <a:r>
                <a:rPr kern="0"/>
                <a:t>WebRTC</a:t>
              </a:r>
            </a:p>
          </p:txBody>
        </p:sp>
      </p:grpSp>
      <p:sp>
        <p:nvSpPr>
          <p:cNvPr id="63" name="TextBox 55"/>
          <p:cNvSpPr txBox="1"/>
          <p:nvPr/>
        </p:nvSpPr>
        <p:spPr>
          <a:xfrm>
            <a:off x="7364567" y="5020057"/>
            <a:ext cx="171457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Using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SmartThings app</a:t>
            </a:r>
          </a:p>
        </p:txBody>
      </p:sp>
      <p:grpSp>
        <p:nvGrpSpPr>
          <p:cNvPr id="86" name="그룹 85"/>
          <p:cNvGrpSpPr/>
          <p:nvPr/>
        </p:nvGrpSpPr>
        <p:grpSpPr>
          <a:xfrm>
            <a:off x="7247357" y="3653233"/>
            <a:ext cx="1948990" cy="1487230"/>
            <a:chOff x="7252482" y="3429000"/>
            <a:chExt cx="1948990" cy="1487230"/>
          </a:xfrm>
        </p:grpSpPr>
        <p:pic>
          <p:nvPicPr>
            <p:cNvPr id="87" name="Picture 6" descr="Samsung Galaxy S21 Ultra 5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6755" y="3462457"/>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Samsung Galaxy S21 Ultra 5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2482" y="3429000"/>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96" name="그림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9406" y="3611671"/>
              <a:ext cx="533300" cy="1096229"/>
            </a:xfrm>
            <a:prstGeom prst="rect">
              <a:avLst/>
            </a:prstGeom>
          </p:spPr>
        </p:pic>
        <p:pic>
          <p:nvPicPr>
            <p:cNvPr id="97" name="그림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2680" y="3629346"/>
              <a:ext cx="539416" cy="1108800"/>
            </a:xfrm>
            <a:prstGeom prst="rect">
              <a:avLst/>
            </a:prstGeom>
          </p:spPr>
        </p:pic>
      </p:grpSp>
      <p:sp>
        <p:nvSpPr>
          <p:cNvPr id="30" name="TextBox 55"/>
          <p:cNvSpPr txBox="1"/>
          <p:nvPr/>
        </p:nvSpPr>
        <p:spPr>
          <a:xfrm>
            <a:off x="1135312" y="5604832"/>
            <a:ext cx="184922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Old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Galaxy Upcycle app</a:t>
            </a:r>
          </a:p>
        </p:txBody>
      </p:sp>
      <p:sp>
        <p:nvSpPr>
          <p:cNvPr id="88" name="직사각형 44"/>
          <p:cNvSpPr/>
          <p:nvPr/>
        </p:nvSpPr>
        <p:spPr>
          <a:xfrm>
            <a:off x="6081148" y="2904284"/>
            <a:ext cx="3408356" cy="2756964"/>
          </a:xfrm>
          <a:prstGeom prst="roundRect">
            <a:avLst>
              <a:gd name="adj" fmla="val 4664"/>
            </a:avLst>
          </a:prstGeom>
          <a:solidFill>
            <a:srgbClr val="FF000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grpSp>
        <p:nvGrpSpPr>
          <p:cNvPr id="68" name="그룹 67"/>
          <p:cNvGrpSpPr/>
          <p:nvPr/>
        </p:nvGrpSpPr>
        <p:grpSpPr>
          <a:xfrm>
            <a:off x="320289" y="4046952"/>
            <a:ext cx="3775177" cy="1578116"/>
            <a:chOff x="166222" y="3830642"/>
            <a:chExt cx="3775177" cy="1578116"/>
          </a:xfrm>
        </p:grpSpPr>
        <p:pic>
          <p:nvPicPr>
            <p:cNvPr id="69" name="Picture 4" descr="Samsung Galaxy Note9 - Samsung Galaxy Note 9 Цена Transparent PNG -  1200x1200 - Free Download on Nice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2697851" y="3839158"/>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amsung Galaxy Note9 - Samsung Galaxy Note 9 Цена Transparent PNG -  1200x1200 - Free Download on Nice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1822406" y="3830642"/>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Samsung Galaxy S9 Png Transparent Background Samsung S9 - Clip Art 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4325"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Samsung Galaxy S9 Png Transparent Background Samsung S9 - Clip Art 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6222"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73" name="그림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536" y="3938342"/>
              <a:ext cx="663762" cy="1364400"/>
            </a:xfrm>
            <a:prstGeom prst="rect">
              <a:avLst/>
            </a:prstGeom>
          </p:spPr>
        </p:pic>
        <p:pic>
          <p:nvPicPr>
            <p:cNvPr id="74" name="그림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0379" y="3945443"/>
              <a:ext cx="663762" cy="1364400"/>
            </a:xfrm>
            <a:prstGeom prst="rect">
              <a:avLst/>
            </a:prstGeom>
          </p:spPr>
        </p:pic>
        <p:pic>
          <p:nvPicPr>
            <p:cNvPr id="80" name="그림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98104" y="3963579"/>
              <a:ext cx="642746" cy="1321200"/>
            </a:xfrm>
            <a:prstGeom prst="rect">
              <a:avLst/>
            </a:prstGeom>
          </p:spPr>
        </p:pic>
        <p:pic>
          <p:nvPicPr>
            <p:cNvPr id="81" name="그림 8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4694" y="3962130"/>
              <a:ext cx="642746" cy="1321200"/>
            </a:xfrm>
            <a:prstGeom prst="rect">
              <a:avLst/>
            </a:prstGeom>
          </p:spPr>
        </p:pic>
      </p:grpSp>
      <p:sp>
        <p:nvSpPr>
          <p:cNvPr id="89" name="직사각형 44"/>
          <p:cNvSpPr/>
          <p:nvPr/>
        </p:nvSpPr>
        <p:spPr>
          <a:xfrm>
            <a:off x="166222" y="3709416"/>
            <a:ext cx="3878977" cy="2455889"/>
          </a:xfrm>
          <a:prstGeom prst="roundRect">
            <a:avLst>
              <a:gd name="adj" fmla="val 3901"/>
            </a:avLst>
          </a:prstGeom>
          <a:solidFill>
            <a:srgbClr val="FF000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78" name="TextBox 55"/>
          <p:cNvSpPr txBox="1"/>
          <p:nvPr/>
        </p:nvSpPr>
        <p:spPr>
          <a:xfrm>
            <a:off x="1390630" y="2451600"/>
            <a:ext cx="78803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MCU</a:t>
            </a:r>
          </a:p>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(ESP32)</a:t>
            </a:r>
            <a:endParaRPr sz="1600" kern="0" dirty="0">
              <a:solidFill>
                <a:srgbClr val="000000"/>
              </a:solidFill>
              <a:latin typeface="SamsungOne 400"/>
              <a:ea typeface="SamsungOne 400"/>
              <a:sym typeface="SamsungOne 400"/>
            </a:endParaRPr>
          </a:p>
        </p:txBody>
      </p:sp>
      <p:pic>
        <p:nvPicPr>
          <p:cNvPr id="76" name="Picture 17" descr="ESP32-S2 Saola 1R Development Boar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96617" y="1987756"/>
            <a:ext cx="598061" cy="598061"/>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4"/>
          <p:cNvSpPr/>
          <p:nvPr/>
        </p:nvSpPr>
        <p:spPr>
          <a:xfrm>
            <a:off x="590811" y="1811504"/>
            <a:ext cx="2386321" cy="1286427"/>
          </a:xfrm>
          <a:prstGeom prst="roundRect">
            <a:avLst>
              <a:gd name="adj" fmla="val 7189"/>
            </a:avLst>
          </a:prstGeom>
          <a:solidFill>
            <a:srgbClr val="FF000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a:t>1.2 Overall Structure of S/W and H/W Architectures </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58" name="TextBox 64"/>
          <p:cNvSpPr txBox="1"/>
          <p:nvPr/>
        </p:nvSpPr>
        <p:spPr>
          <a:xfrm rot="19903885">
            <a:off x="2729468" y="3158017"/>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grpSp>
        <p:nvGrpSpPr>
          <p:cNvPr id="60" name="그룹 67"/>
          <p:cNvGrpSpPr/>
          <p:nvPr/>
        </p:nvGrpSpPr>
        <p:grpSpPr>
          <a:xfrm>
            <a:off x="4238045" y="1863191"/>
            <a:ext cx="1227143" cy="1227143"/>
            <a:chOff x="0" y="0"/>
            <a:chExt cx="1227142" cy="1227142"/>
          </a:xfrm>
        </p:grpSpPr>
        <p:sp>
          <p:nvSpPr>
            <p:cNvPr id="61" name="타원 68"/>
            <p:cNvSpPr/>
            <p:nvPr/>
          </p:nvSpPr>
          <p:spPr>
            <a:xfrm>
              <a:off x="0" y="0"/>
              <a:ext cx="1227143" cy="1227143"/>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62" name="직사각형 69"/>
            <p:cNvSpPr txBox="1"/>
            <p:nvPr/>
          </p:nvSpPr>
          <p:spPr>
            <a:xfrm>
              <a:off x="201203" y="290405"/>
              <a:ext cx="824735" cy="650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hangingPunct="0">
                <a:defRPr>
                  <a:solidFill>
                    <a:srgbClr val="FFFFFF"/>
                  </a:solidFill>
                  <a:latin typeface="SamsungOne 400"/>
                  <a:ea typeface="SamsungOne 400"/>
                  <a:cs typeface="SamsungOne 400"/>
                  <a:sym typeface="SamsungOne 400"/>
                </a:defRPr>
              </a:pPr>
              <a:r>
                <a:rPr kern="0">
                  <a:solidFill>
                    <a:srgbClr val="FFFFFF"/>
                  </a:solidFill>
                  <a:latin typeface="SamsungOne 400"/>
                  <a:ea typeface="SamsungOne 400"/>
                  <a:sym typeface="SamsungOne 400"/>
                </a:rPr>
                <a:t>Smart</a:t>
              </a:r>
              <a:br>
                <a:rPr kern="0">
                  <a:solidFill>
                    <a:srgbClr val="FFFFFF"/>
                  </a:solidFill>
                  <a:latin typeface="SamsungOne 400"/>
                  <a:ea typeface="SamsungOne 400"/>
                  <a:sym typeface="SamsungOne 400"/>
                </a:rPr>
              </a:br>
              <a:r>
                <a:rPr kern="0">
                  <a:solidFill>
                    <a:srgbClr val="FFFFFF"/>
                  </a:solidFill>
                  <a:latin typeface="SamsungOne 400"/>
                  <a:ea typeface="SamsungOne 400"/>
                  <a:sym typeface="SamsungOne 400"/>
                </a:rPr>
                <a:t>Things</a:t>
              </a:r>
            </a:p>
          </p:txBody>
        </p:sp>
      </p:grpSp>
      <p:grpSp>
        <p:nvGrpSpPr>
          <p:cNvPr id="64" name="직사각형 43"/>
          <p:cNvGrpSpPr/>
          <p:nvPr/>
        </p:nvGrpSpPr>
        <p:grpSpPr>
          <a:xfrm>
            <a:off x="4028078" y="2736333"/>
            <a:ext cx="726438" cy="354003"/>
            <a:chOff x="0" y="-1"/>
            <a:chExt cx="726436" cy="354002"/>
          </a:xfrm>
        </p:grpSpPr>
        <p:sp>
          <p:nvSpPr>
            <p:cNvPr id="65" name="직사각형"/>
            <p:cNvSpPr/>
            <p:nvPr/>
          </p:nvSpPr>
          <p:spPr>
            <a:xfrm>
              <a:off x="0" y="-1"/>
              <a:ext cx="726436" cy="354002"/>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66" name="MQTT"/>
            <p:cNvSpPr txBox="1"/>
            <p:nvPr/>
          </p:nvSpPr>
          <p:spPr>
            <a:xfrm>
              <a:off x="45719" y="38500"/>
              <a:ext cx="634998" cy="27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sz="1200">
                  <a:solidFill>
                    <a:srgbClr val="FFFFFF"/>
                  </a:solidFill>
                  <a:latin typeface="SamsungOne 400"/>
                  <a:ea typeface="SamsungOne 400"/>
                  <a:cs typeface="SamsungOne 400"/>
                  <a:sym typeface="SamsungOne 400"/>
                </a:defRPr>
              </a:lvl1pPr>
            </a:lstStyle>
            <a:p>
              <a:pPr hangingPunct="0"/>
              <a:r>
                <a:rPr kern="0"/>
                <a:t>MQTT</a:t>
              </a:r>
            </a:p>
          </p:txBody>
        </p:sp>
      </p:grpSp>
      <p:sp>
        <p:nvSpPr>
          <p:cNvPr id="67" name="TextBox 64"/>
          <p:cNvSpPr txBox="1"/>
          <p:nvPr/>
        </p:nvSpPr>
        <p:spPr>
          <a:xfrm rot="20722981">
            <a:off x="4379835" y="4272964"/>
            <a:ext cx="800376"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79" name="TextBox 64"/>
          <p:cNvSpPr txBox="1"/>
          <p:nvPr/>
        </p:nvSpPr>
        <p:spPr>
          <a:xfrm rot="826652">
            <a:off x="2908824" y="2324828"/>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41"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405990"/>
            <a:ext cx="8785250" cy="279551"/>
          </a:xfrm>
        </p:spPr>
        <p:txBody>
          <a:bodyPr/>
          <a:lstStyle/>
          <a:p>
            <a:r>
              <a:rPr lang="en-US" altLang="ko-KR" dirty="0"/>
              <a:t>Complete each part which will produce upcycled device altogether</a:t>
            </a:r>
          </a:p>
        </p:txBody>
      </p:sp>
      <p:sp>
        <p:nvSpPr>
          <p:cNvPr id="47" name="직사각형 37"/>
          <p:cNvSpPr/>
          <p:nvPr/>
        </p:nvSpPr>
        <p:spPr>
          <a:xfrm>
            <a:off x="775958" y="1811504"/>
            <a:ext cx="565217"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lang="en-US" kern="0" dirty="0">
                <a:solidFill>
                  <a:srgbClr val="000000"/>
                </a:solidFill>
              </a:rPr>
              <a:t>Part</a:t>
            </a:r>
            <a:r>
              <a:rPr kern="0" dirty="0">
                <a:solidFill>
                  <a:srgbClr val="000000"/>
                </a:solidFill>
              </a:rPr>
              <a:t> </a:t>
            </a:r>
            <a:r>
              <a:rPr lang="en-US" kern="0" dirty="0">
                <a:solidFill>
                  <a:srgbClr val="000000"/>
                </a:solidFill>
              </a:rPr>
              <a:t>3</a:t>
            </a:r>
            <a:endParaRPr kern="0" dirty="0">
              <a:solidFill>
                <a:srgbClr val="000000"/>
              </a:solidFill>
            </a:endParaRPr>
          </a:p>
        </p:txBody>
      </p:sp>
      <p:sp>
        <p:nvSpPr>
          <p:cNvPr id="48" name="직사각형 44"/>
          <p:cNvSpPr/>
          <p:nvPr/>
        </p:nvSpPr>
        <p:spPr>
          <a:xfrm>
            <a:off x="3611373" y="1828240"/>
            <a:ext cx="2386321" cy="1483665"/>
          </a:xfrm>
          <a:prstGeom prst="roundRect">
            <a:avLst>
              <a:gd name="adj" fmla="val 6688"/>
            </a:avLst>
          </a:prstGeom>
          <a:solidFill>
            <a:srgbClr val="FF0000">
              <a:alpha val="40000"/>
            </a:srgbClr>
          </a:solidFill>
          <a:ln w="12700">
            <a:miter lim="400000"/>
          </a:ln>
        </p:spPr>
        <p:txBody>
          <a:bodyPr lIns="45719" rIns="45719" anchor="ctr"/>
          <a:lstStyle/>
          <a:p>
            <a:pPr algn="ctr" hangingPunct="0"/>
            <a:endParaRPr kern="0">
              <a:solidFill>
                <a:srgbClr val="FFFFFF"/>
              </a:solidFill>
              <a:latin typeface="SamsungOne 400"/>
              <a:ea typeface="SamsungOne 400"/>
              <a:cs typeface="SamsungOne 400"/>
              <a:sym typeface="Calibri"/>
            </a:endParaRPr>
          </a:p>
        </p:txBody>
      </p:sp>
      <p:sp>
        <p:nvSpPr>
          <p:cNvPr id="49" name="직사각형 37"/>
          <p:cNvSpPr/>
          <p:nvPr/>
        </p:nvSpPr>
        <p:spPr>
          <a:xfrm>
            <a:off x="3746282" y="1826032"/>
            <a:ext cx="568422"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lang="en-US" kern="0" dirty="0">
                <a:solidFill>
                  <a:srgbClr val="000000"/>
                </a:solidFill>
              </a:rPr>
              <a:t>Part</a:t>
            </a:r>
            <a:r>
              <a:rPr kern="0" dirty="0">
                <a:solidFill>
                  <a:srgbClr val="000000"/>
                </a:solidFill>
              </a:rPr>
              <a:t> </a:t>
            </a:r>
            <a:r>
              <a:rPr lang="en-US" kern="0" dirty="0">
                <a:solidFill>
                  <a:srgbClr val="000000"/>
                </a:solidFill>
              </a:rPr>
              <a:t>4</a:t>
            </a:r>
            <a:endParaRPr kern="0" dirty="0">
              <a:solidFill>
                <a:srgbClr val="000000"/>
              </a:solidFill>
            </a:endParaRPr>
          </a:p>
        </p:txBody>
      </p:sp>
      <p:sp>
        <p:nvSpPr>
          <p:cNvPr id="45" name="직사각형 37"/>
          <p:cNvSpPr/>
          <p:nvPr/>
        </p:nvSpPr>
        <p:spPr>
          <a:xfrm>
            <a:off x="8759335" y="2901076"/>
            <a:ext cx="560408"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lang="en-US" kern="0" dirty="0">
                <a:solidFill>
                  <a:srgbClr val="000000"/>
                </a:solidFill>
              </a:rPr>
              <a:t>Part</a:t>
            </a:r>
            <a:r>
              <a:rPr kern="0" dirty="0">
                <a:solidFill>
                  <a:srgbClr val="000000"/>
                </a:solidFill>
              </a:rPr>
              <a:t> 2</a:t>
            </a:r>
          </a:p>
        </p:txBody>
      </p:sp>
      <p:sp>
        <p:nvSpPr>
          <p:cNvPr id="56" name="직사각형 37"/>
          <p:cNvSpPr/>
          <p:nvPr/>
        </p:nvSpPr>
        <p:spPr>
          <a:xfrm>
            <a:off x="737512" y="1811504"/>
            <a:ext cx="565217"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lang="en-US" kern="0" dirty="0">
                <a:solidFill>
                  <a:srgbClr val="000000"/>
                </a:solidFill>
              </a:rPr>
              <a:t>Part</a:t>
            </a:r>
            <a:r>
              <a:rPr kern="0" dirty="0">
                <a:solidFill>
                  <a:srgbClr val="000000"/>
                </a:solidFill>
              </a:rPr>
              <a:t> </a:t>
            </a:r>
            <a:r>
              <a:rPr lang="en-US" kern="0" dirty="0">
                <a:solidFill>
                  <a:srgbClr val="000000"/>
                </a:solidFill>
              </a:rPr>
              <a:t>3</a:t>
            </a:r>
            <a:endParaRPr kern="0" dirty="0">
              <a:solidFill>
                <a:srgbClr val="000000"/>
              </a:solidFill>
            </a:endParaRPr>
          </a:p>
        </p:txBody>
      </p:sp>
      <p:sp>
        <p:nvSpPr>
          <p:cNvPr id="43" name="직사각형 37"/>
          <p:cNvSpPr/>
          <p:nvPr/>
        </p:nvSpPr>
        <p:spPr>
          <a:xfrm>
            <a:off x="341378" y="3719247"/>
            <a:ext cx="544378"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lang="en-US" kern="0" dirty="0">
                <a:solidFill>
                  <a:srgbClr val="000000"/>
                </a:solidFill>
              </a:rPr>
              <a:t>Part</a:t>
            </a:r>
            <a:r>
              <a:rPr kern="0" dirty="0">
                <a:solidFill>
                  <a:srgbClr val="000000"/>
                </a:solidFill>
              </a:rPr>
              <a:t> 1</a:t>
            </a:r>
          </a:p>
        </p:txBody>
      </p:sp>
    </p:spTree>
    <p:extLst>
      <p:ext uri="{BB962C8B-B14F-4D97-AF65-F5344CB8AC3E}">
        <p14:creationId xmlns:p14="http://schemas.microsoft.com/office/powerpoint/2010/main" val="1968270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B396231F-4702-408F-B44F-D2EFF4ED2E06}"/>
              </a:ext>
            </a:extLst>
          </p:cNvPr>
          <p:cNvSpPr>
            <a:spLocks noGrp="1"/>
          </p:cNvSpPr>
          <p:nvPr>
            <p:ph type="body" sz="quarter" idx="10"/>
          </p:nvPr>
        </p:nvSpPr>
        <p:spPr/>
        <p:txBody>
          <a:bodyPr>
            <a:noAutofit/>
          </a:bodyPr>
          <a:lstStyle/>
          <a:p>
            <a:r>
              <a:rPr lang="en-US" altLang="ko-KR" dirty="0"/>
              <a:t>Galaxy Upcycling: How-to </a:t>
            </a:r>
            <a:r>
              <a:rPr lang="en-US" altLang="ko-KR" sz="2400" dirty="0">
                <a:latin typeface="Samsung Sharp Sans Medium" pitchFamily="2" charset="0"/>
                <a:ea typeface="Samsung Sharp Sans Medium" pitchFamily="2" charset="0"/>
                <a:cs typeface="Samsung Sharp Sans Medium" pitchFamily="2" charset="0"/>
              </a:rPr>
              <a:t>(</a:t>
            </a:r>
            <a:r>
              <a:rPr lang="en-US" altLang="ko-KR" sz="2400" dirty="0" smtClean="0">
                <a:latin typeface="Samsung Sharp Sans Medium" pitchFamily="2" charset="0"/>
                <a:ea typeface="Samsung Sharp Sans Medium" pitchFamily="2" charset="0"/>
                <a:cs typeface="Samsung Sharp Sans Medium" pitchFamily="2" charset="0"/>
              </a:rPr>
              <a:t>Basic Level)</a:t>
            </a:r>
            <a:endParaRPr lang="en-US" altLang="ko-KR" dirty="0">
              <a:latin typeface="Samsung Sharp Sans Medium" pitchFamily="2" charset="0"/>
              <a:ea typeface="Samsung Sharp Sans Medium" pitchFamily="2" charset="0"/>
              <a:cs typeface="Samsung Sharp Sans Medium" pitchFamily="2" charset="0"/>
            </a:endParaRPr>
          </a:p>
        </p:txBody>
      </p:sp>
      <p:sp>
        <p:nvSpPr>
          <p:cNvPr id="3" name="텍스트 개체 틀 2">
            <a:extLst>
              <a:ext uri="{FF2B5EF4-FFF2-40B4-BE49-F238E27FC236}">
                <a16:creationId xmlns="" xmlns:a16="http://schemas.microsoft.com/office/drawing/2014/main" id="{1640B4C5-5E71-4C55-AB79-D98C13605B5F}"/>
              </a:ext>
            </a:extLst>
          </p:cNvPr>
          <p:cNvSpPr>
            <a:spLocks noGrp="1"/>
          </p:cNvSpPr>
          <p:nvPr>
            <p:ph type="body" sz="quarter" idx="11"/>
          </p:nvPr>
        </p:nvSpPr>
        <p:spPr/>
        <p:txBody>
          <a:bodyPr/>
          <a:lstStyle/>
          <a:p>
            <a:r>
              <a:rPr lang="en-US" altLang="ko-KR" dirty="0"/>
              <a:t>Unit 2. </a:t>
            </a:r>
          </a:p>
        </p:txBody>
      </p:sp>
      <p:grpSp>
        <p:nvGrpSpPr>
          <p:cNvPr id="6" name="그룹 5"/>
          <p:cNvGrpSpPr/>
          <p:nvPr/>
        </p:nvGrpSpPr>
        <p:grpSpPr>
          <a:xfrm>
            <a:off x="1056646" y="4004950"/>
            <a:ext cx="5694989" cy="1140739"/>
            <a:chOff x="1056646" y="4363933"/>
            <a:chExt cx="5694989" cy="1140739"/>
          </a:xfrm>
        </p:grpSpPr>
        <p:sp>
          <p:nvSpPr>
            <p:cNvPr id="4" name="직사각형 3">
              <a:extLst>
                <a:ext uri="{FF2B5EF4-FFF2-40B4-BE49-F238E27FC236}">
                  <a16:creationId xmlns="" xmlns:a16="http://schemas.microsoft.com/office/drawing/2014/main" id="{0C15E050-65AA-4DCB-A9E6-DDBE20716196}"/>
                </a:ext>
              </a:extLst>
            </p:cNvPr>
            <p:cNvSpPr/>
            <p:nvPr/>
          </p:nvSpPr>
          <p:spPr>
            <a:xfrm>
              <a:off x="1239291" y="4365104"/>
              <a:ext cx="5512344" cy="276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2.1. </a:t>
              </a:r>
              <a:r>
                <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Installing Galaxy Upcycle </a:t>
              </a: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App</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5" name="직사각형 4">
              <a:extLst>
                <a:ext uri="{FF2B5EF4-FFF2-40B4-BE49-F238E27FC236}">
                  <a16:creationId xmlns="" xmlns:a16="http://schemas.microsoft.com/office/drawing/2014/main" id="{7BB49159-CF5F-4D46-847B-0CEBFBED3A28}"/>
                </a:ext>
              </a:extLst>
            </p:cNvPr>
            <p:cNvSpPr/>
            <p:nvPr/>
          </p:nvSpPr>
          <p:spPr>
            <a:xfrm>
              <a:off x="1056646" y="4363933"/>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14" name="직사각형 13">
              <a:extLst>
                <a:ext uri="{FF2B5EF4-FFF2-40B4-BE49-F238E27FC236}">
                  <a16:creationId xmlns="" xmlns:a16="http://schemas.microsoft.com/office/drawing/2014/main" id="{0C15E050-65AA-4DCB-A9E6-DDBE20716196}"/>
                </a:ext>
              </a:extLst>
            </p:cNvPr>
            <p:cNvSpPr/>
            <p:nvPr/>
          </p:nvSpPr>
          <p:spPr>
            <a:xfrm>
              <a:off x="1239291" y="4797152"/>
              <a:ext cx="5512344" cy="276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2.2. </a:t>
              </a:r>
              <a:r>
                <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Adding SmartThings </a:t>
              </a:r>
              <a:r>
                <a:rPr lang="en-US" altLang="ko-KR" sz="1798" kern="0" dirty="0" err="1">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IoT</a:t>
              </a:r>
              <a:r>
                <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 Devices </a:t>
              </a:r>
            </a:p>
          </p:txBody>
        </p:sp>
        <p:sp>
          <p:nvSpPr>
            <p:cNvPr id="15" name="직사각형 14">
              <a:extLst>
                <a:ext uri="{FF2B5EF4-FFF2-40B4-BE49-F238E27FC236}">
                  <a16:creationId xmlns="" xmlns:a16="http://schemas.microsoft.com/office/drawing/2014/main" id="{7BB49159-CF5F-4D46-847B-0CEBFBED3A28}"/>
                </a:ext>
              </a:extLst>
            </p:cNvPr>
            <p:cNvSpPr/>
            <p:nvPr/>
          </p:nvSpPr>
          <p:spPr>
            <a:xfrm>
              <a:off x="1056646" y="4795981"/>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10" name="직사각형 9">
              <a:extLst>
                <a:ext uri="{FF2B5EF4-FFF2-40B4-BE49-F238E27FC236}">
                  <a16:creationId xmlns="" xmlns:a16="http://schemas.microsoft.com/office/drawing/2014/main" id="{0C15E050-65AA-4DCB-A9E6-DDBE20716196}"/>
                </a:ext>
              </a:extLst>
            </p:cNvPr>
            <p:cNvSpPr/>
            <p:nvPr/>
          </p:nvSpPr>
          <p:spPr>
            <a:xfrm>
              <a:off x="1239291" y="5228028"/>
              <a:ext cx="5512344" cy="276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2.3. </a:t>
              </a:r>
              <a:r>
                <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Controlling </a:t>
              </a:r>
              <a:r>
                <a:rPr lang="en-US" altLang="ko-KR" sz="1798" kern="0" dirty="0" err="1">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IoT</a:t>
              </a:r>
              <a:r>
                <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 </a:t>
              </a:r>
            </a:p>
          </p:txBody>
        </p:sp>
        <p:sp>
          <p:nvSpPr>
            <p:cNvPr id="11" name="직사각형 10">
              <a:extLst>
                <a:ext uri="{FF2B5EF4-FFF2-40B4-BE49-F238E27FC236}">
                  <a16:creationId xmlns="" xmlns:a16="http://schemas.microsoft.com/office/drawing/2014/main" id="{7BB49159-CF5F-4D46-847B-0CEBFBED3A28}"/>
                </a:ext>
              </a:extLst>
            </p:cNvPr>
            <p:cNvSpPr/>
            <p:nvPr/>
          </p:nvSpPr>
          <p:spPr>
            <a:xfrm>
              <a:off x="1056646" y="5226857"/>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grpSp>
    </p:spTree>
    <p:extLst>
      <p:ext uri="{BB962C8B-B14F-4D97-AF65-F5344CB8AC3E}">
        <p14:creationId xmlns:p14="http://schemas.microsoft.com/office/powerpoint/2010/main" val="46634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4187" y="2167588"/>
            <a:ext cx="1851178" cy="3805200"/>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624" y="2167588"/>
            <a:ext cx="1851178" cy="38052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2.1. Installing Galaxy Upcycle App</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3"/>
            <a:ext cx="8785250" cy="277534"/>
          </a:xfrm>
        </p:spPr>
        <p:txBody>
          <a:bodyPr>
            <a:noAutofit/>
          </a:bodyPr>
          <a:lstStyle/>
          <a:p>
            <a:r>
              <a:rPr lang="en-US" altLang="ko-KR" dirty="0"/>
              <a:t>Install Galaxy Upcycle app in Old Galaxy (Click Labs in SmartThings app)</a:t>
            </a:r>
          </a:p>
        </p:txBody>
      </p:sp>
      <p:sp>
        <p:nvSpPr>
          <p:cNvPr id="85" name="TextBox 38"/>
          <p:cNvSpPr txBox="1"/>
          <p:nvPr/>
        </p:nvSpPr>
        <p:spPr>
          <a:xfrm>
            <a:off x="5171996" y="5712877"/>
            <a:ext cx="42902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hangingPunct="0">
              <a:defRPr sz="1400" b="1">
                <a:solidFill>
                  <a:srgbClr val="FF0000"/>
                </a:solidFill>
                <a:latin typeface="SamsungOne 400"/>
                <a:ea typeface="SamsungOne 400"/>
                <a:cs typeface="SamsungOne 400"/>
                <a:sym typeface="SamsungOne 400"/>
              </a:defRPr>
            </a:pPr>
            <a:r>
              <a:rPr lang="en-US" sz="1100" b="1" kern="0" dirty="0">
                <a:solidFill>
                  <a:srgbClr val="FF0000"/>
                </a:solidFill>
                <a:latin typeface="SamsungOne 400"/>
                <a:ea typeface="SamsungOne 400"/>
                <a:sym typeface="SamsungOne 400"/>
              </a:rPr>
              <a:t>The Labs feature of </a:t>
            </a:r>
            <a:r>
              <a:rPr sz="1100" b="1" kern="0" dirty="0">
                <a:solidFill>
                  <a:srgbClr val="FF0000"/>
                </a:solidFill>
                <a:latin typeface="SamsungOne 400"/>
                <a:ea typeface="SamsungOne 400"/>
                <a:sym typeface="SamsungOne 400"/>
              </a:rPr>
              <a:t>Galaxy Upcycle is </a:t>
            </a:r>
            <a:r>
              <a:rPr lang="en-US" sz="1100" b="1" kern="0" dirty="0">
                <a:solidFill>
                  <a:srgbClr val="FF0000"/>
                </a:solidFill>
                <a:latin typeface="SamsungOne 400"/>
                <a:ea typeface="SamsungOne 400"/>
                <a:sym typeface="SamsungOne 400"/>
              </a:rPr>
              <a:t>available </a:t>
            </a:r>
            <a:r>
              <a:rPr sz="1100" b="1" kern="0" dirty="0">
                <a:solidFill>
                  <a:srgbClr val="FF0000"/>
                </a:solidFill>
                <a:latin typeface="SamsungOne 400"/>
                <a:ea typeface="SamsungOne 400"/>
                <a:sym typeface="SamsungOne 400"/>
              </a:rPr>
              <a:t>in South Korea, USA and UK.</a:t>
            </a:r>
            <a:r>
              <a:rPr lang="en-US" sz="1100" b="1" kern="0" dirty="0">
                <a:solidFill>
                  <a:srgbClr val="FF0000"/>
                </a:solidFill>
                <a:latin typeface="SamsungOne 400"/>
                <a:ea typeface="SamsungOne 400"/>
                <a:sym typeface="SamsungOne 400"/>
              </a:rPr>
              <a:t> </a:t>
            </a:r>
            <a:r>
              <a:rPr sz="1100" b="1" kern="0" dirty="0">
                <a:solidFill>
                  <a:srgbClr val="FF0000"/>
                </a:solidFill>
                <a:latin typeface="SamsungOne 400"/>
                <a:ea typeface="SamsungOne 400"/>
                <a:sym typeface="SamsungOne 400"/>
              </a:rPr>
              <a:t>In case of other countries, </a:t>
            </a:r>
            <a:r>
              <a:rPr lang="en-US" sz="1100" b="1" kern="0" dirty="0">
                <a:solidFill>
                  <a:srgbClr val="FF0000"/>
                </a:solidFill>
                <a:latin typeface="SamsungOne 400"/>
                <a:ea typeface="SamsungOne 400"/>
                <a:sym typeface="SamsungOne 400"/>
              </a:rPr>
              <a:t>the installation is</a:t>
            </a:r>
            <a:r>
              <a:rPr sz="1100" b="1" kern="0" dirty="0">
                <a:solidFill>
                  <a:srgbClr val="FF0000"/>
                </a:solidFill>
                <a:latin typeface="SamsungOne 400"/>
                <a:ea typeface="SamsungOne 400"/>
                <a:sym typeface="SamsungOne 400"/>
              </a:rPr>
              <a:t> </a:t>
            </a:r>
            <a:r>
              <a:rPr lang="en-US" sz="1100" b="1" kern="0" dirty="0">
                <a:solidFill>
                  <a:srgbClr val="FF0000"/>
                </a:solidFill>
                <a:latin typeface="SamsungOne 400"/>
                <a:ea typeface="SamsungOne 400"/>
                <a:sym typeface="SamsungOne 400"/>
              </a:rPr>
              <a:t>available only </a:t>
            </a:r>
            <a:r>
              <a:rPr sz="1100" b="1" kern="0" dirty="0">
                <a:solidFill>
                  <a:srgbClr val="FF0000"/>
                </a:solidFill>
                <a:latin typeface="SamsungOne 400"/>
                <a:ea typeface="SamsungOne 400"/>
                <a:sym typeface="SamsungOne 400"/>
              </a:rPr>
              <a:t>for education</a:t>
            </a:r>
            <a:r>
              <a:rPr lang="en-US" sz="1100" b="1" kern="0" dirty="0">
                <a:solidFill>
                  <a:srgbClr val="FF0000"/>
                </a:solidFill>
                <a:latin typeface="SamsungOne 400"/>
                <a:ea typeface="SamsungOne 400"/>
                <a:sym typeface="SamsungOne 400"/>
              </a:rPr>
              <a:t>al</a:t>
            </a:r>
            <a:r>
              <a:rPr sz="1100" b="1" kern="0" dirty="0">
                <a:solidFill>
                  <a:srgbClr val="FF0000"/>
                </a:solidFill>
                <a:latin typeface="SamsungOne 400"/>
                <a:ea typeface="SamsungOne 400"/>
                <a:sym typeface="SamsungOne 400"/>
              </a:rPr>
              <a:t> purpose</a:t>
            </a:r>
            <a:r>
              <a:rPr lang="en-US" sz="1100" b="1" kern="0" dirty="0">
                <a:solidFill>
                  <a:srgbClr val="FF0000"/>
                </a:solidFill>
                <a:latin typeface="SamsungOne 400"/>
                <a:ea typeface="SamsungOne 400"/>
                <a:sym typeface="SamsungOne 400"/>
              </a:rPr>
              <a:t>s</a:t>
            </a:r>
            <a:r>
              <a:rPr sz="1100" b="1" kern="0" dirty="0">
                <a:solidFill>
                  <a:srgbClr val="FF0000"/>
                </a:solidFill>
                <a:latin typeface="SamsungOne 400"/>
                <a:ea typeface="SamsungOne 400"/>
                <a:sym typeface="SamsungOne 400"/>
              </a:rPr>
              <a:t> like SIC.</a:t>
            </a:r>
          </a:p>
        </p:txBody>
      </p:sp>
      <p:sp>
        <p:nvSpPr>
          <p:cNvPr id="94" name="Rectangle 9">
            <a:extLst>
              <a:ext uri="{FF2B5EF4-FFF2-40B4-BE49-F238E27FC236}">
                <a16:creationId xmlns="" xmlns:a16="http://schemas.microsoft.com/office/drawing/2014/main" id="{4A4FCDF7-DF47-324E-99CF-194C1E02FB03}"/>
              </a:ext>
            </a:extLst>
          </p:cNvPr>
          <p:cNvSpPr/>
          <p:nvPr/>
        </p:nvSpPr>
        <p:spPr>
          <a:xfrm>
            <a:off x="1902963" y="3121808"/>
            <a:ext cx="576064" cy="56464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x-none" kern="0">
              <a:solidFill>
                <a:srgbClr val="FFFFFF"/>
              </a:solidFill>
              <a:latin typeface="Helvetica"/>
              <a:cs typeface="Helvetica"/>
              <a:sym typeface="Calibri"/>
            </a:endParaRPr>
          </a:p>
        </p:txBody>
      </p:sp>
      <p:sp>
        <p:nvSpPr>
          <p:cNvPr id="109" name="Rectangle 9">
            <a:extLst>
              <a:ext uri="{FF2B5EF4-FFF2-40B4-BE49-F238E27FC236}">
                <a16:creationId xmlns="" xmlns:a16="http://schemas.microsoft.com/office/drawing/2014/main" id="{4A4FCDF7-DF47-324E-99CF-194C1E02FB03}"/>
              </a:ext>
            </a:extLst>
          </p:cNvPr>
          <p:cNvSpPr/>
          <p:nvPr/>
        </p:nvSpPr>
        <p:spPr>
          <a:xfrm>
            <a:off x="2936776" y="2167588"/>
            <a:ext cx="1841630" cy="380619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x-none" kern="0">
              <a:solidFill>
                <a:srgbClr val="FFFFFF"/>
              </a:solidFill>
              <a:latin typeface="Helvetica"/>
              <a:cs typeface="Helvetica"/>
              <a:sym typeface="Calibri"/>
            </a:endParaRPr>
          </a:p>
        </p:txBody>
      </p:sp>
      <p:cxnSp>
        <p:nvCxnSpPr>
          <p:cNvPr id="10" name="직선 연결선 9"/>
          <p:cNvCxnSpPr/>
          <p:nvPr/>
        </p:nvCxnSpPr>
        <p:spPr>
          <a:xfrm flipH="1">
            <a:off x="2479028" y="2167588"/>
            <a:ext cx="457748" cy="954220"/>
          </a:xfrm>
          <a:prstGeom prst="lin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cxnSp>
      <p:cxnSp>
        <p:nvCxnSpPr>
          <p:cNvPr id="110" name="직선 연결선 109"/>
          <p:cNvCxnSpPr/>
          <p:nvPr/>
        </p:nvCxnSpPr>
        <p:spPr>
          <a:xfrm flipH="1" flipV="1">
            <a:off x="2479028" y="3686448"/>
            <a:ext cx="457749" cy="2287330"/>
          </a:xfrm>
          <a:prstGeom prst="lin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cxnSp>
      <p:sp>
        <p:nvSpPr>
          <p:cNvPr id="111"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269625" y="2178627"/>
            <a:ext cx="3565940" cy="643957"/>
          </a:xfrm>
        </p:spPr>
        <p:txBody>
          <a:bodyPr>
            <a:noAutofit/>
          </a:bodyPr>
          <a:lstStyle/>
          <a:p>
            <a:pPr marL="0" indent="0">
              <a:buNone/>
            </a:pPr>
            <a:r>
              <a:rPr lang="en-US" altLang="ko-KR" b="1" u="sng" dirty="0"/>
              <a:t>Process</a:t>
            </a:r>
          </a:p>
          <a:p>
            <a:pPr marL="0" indent="0">
              <a:buNone/>
            </a:pPr>
            <a:r>
              <a:rPr lang="en-US" altLang="ko-KR" dirty="0">
                <a:latin typeface="맑은 고딕" panose="020B0503020000020004" pitchFamily="50" charset="-127"/>
                <a:ea typeface="맑은 고딕" panose="020B0503020000020004" pitchFamily="50" charset="-127"/>
              </a:rPr>
              <a:t>① </a:t>
            </a:r>
            <a:r>
              <a:rPr lang="en-US" altLang="ko-KR" dirty="0"/>
              <a:t>SmartThings app </a:t>
            </a:r>
          </a:p>
          <a:p>
            <a:pPr marL="0" indent="0">
              <a:buNone/>
            </a:pPr>
            <a:r>
              <a:rPr lang="en-US" altLang="ko-KR" dirty="0">
                <a:latin typeface="맑은 고딕" panose="020B0503020000020004" pitchFamily="50" charset="-127"/>
                <a:ea typeface="맑은 고딕" panose="020B0503020000020004" pitchFamily="50" charset="-127"/>
              </a:rPr>
              <a:t>②</a:t>
            </a:r>
            <a:r>
              <a:rPr lang="en-US" altLang="ko-KR" dirty="0"/>
              <a:t> Labs </a:t>
            </a:r>
          </a:p>
          <a:p>
            <a:pPr marL="0" indent="0">
              <a:buNone/>
            </a:pPr>
            <a:r>
              <a:rPr lang="en-US" altLang="ko-KR" dirty="0">
                <a:latin typeface="맑은 고딕" panose="020B0503020000020004" pitchFamily="50" charset="-127"/>
                <a:ea typeface="맑은 고딕" panose="020B0503020000020004" pitchFamily="50" charset="-127"/>
              </a:rPr>
              <a:t>③ </a:t>
            </a:r>
            <a:r>
              <a:rPr lang="en-US" altLang="ko-KR" dirty="0"/>
              <a:t>Galaxy Upcycle </a:t>
            </a:r>
          </a:p>
        </p:txBody>
      </p:sp>
      <p:sp>
        <p:nvSpPr>
          <p:cNvPr id="112" name="Rectangle 9">
            <a:extLst>
              <a:ext uri="{FF2B5EF4-FFF2-40B4-BE49-F238E27FC236}">
                <a16:creationId xmlns="" xmlns:a16="http://schemas.microsoft.com/office/drawing/2014/main" id="{4A4FCDF7-DF47-324E-99CF-194C1E02FB03}"/>
              </a:ext>
            </a:extLst>
          </p:cNvPr>
          <p:cNvSpPr/>
          <p:nvPr/>
        </p:nvSpPr>
        <p:spPr>
          <a:xfrm>
            <a:off x="2995511" y="4388236"/>
            <a:ext cx="1748530" cy="432048"/>
          </a:xfrm>
          <a:prstGeom prst="rect">
            <a:avLst/>
          </a:prstGeom>
          <a:solidFill>
            <a:srgbClr val="FFFF00">
              <a:alpha val="31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x-none" kern="0">
              <a:solidFill>
                <a:srgbClr val="FFFFFF"/>
              </a:solidFill>
              <a:latin typeface="Helvetica"/>
              <a:cs typeface="Helvetica"/>
              <a:sym typeface="Calibri"/>
            </a:endParaRPr>
          </a:p>
        </p:txBody>
      </p:sp>
      <p:sp>
        <p:nvSpPr>
          <p:cNvPr id="14" name="직사각형 13"/>
          <p:cNvSpPr/>
          <p:nvPr/>
        </p:nvSpPr>
        <p:spPr>
          <a:xfrm>
            <a:off x="455428" y="1977926"/>
            <a:ext cx="389850" cy="338554"/>
          </a:xfrm>
          <a:prstGeom prst="rect">
            <a:avLst/>
          </a:prstGeom>
        </p:spPr>
        <p:txBody>
          <a:bodyPr wrap="none">
            <a:spAutoFit/>
          </a:bodyPr>
          <a:lstStyle/>
          <a:p>
            <a:pPr hangingPunct="0"/>
            <a:r>
              <a:rPr lang="en-US" altLang="ko-KR" sz="1600" b="1" kern="0" dirty="0">
                <a:solidFill>
                  <a:srgbClr val="00B0F0"/>
                </a:solidFill>
                <a:latin typeface="SamsungOne 400" panose="020B0503030303020204" pitchFamily="34" charset="0"/>
                <a:ea typeface="SamsungOne 400" panose="020B0503030303020204" pitchFamily="34" charset="0"/>
                <a:cs typeface="Calibri"/>
                <a:sym typeface="Calibri"/>
              </a:rPr>
              <a:t>①</a:t>
            </a:r>
            <a:endParaRPr lang="ko-KR" altLang="en-US" sz="1600" b="1" kern="0" dirty="0">
              <a:solidFill>
                <a:srgbClr val="00B0F0"/>
              </a:solidFill>
              <a:latin typeface="SamsungOne 400" panose="020B0503030303020204" pitchFamily="34" charset="0"/>
              <a:cs typeface="Calibri"/>
              <a:sym typeface="Calibri"/>
            </a:endParaRPr>
          </a:p>
        </p:txBody>
      </p:sp>
      <p:sp>
        <p:nvSpPr>
          <p:cNvPr id="15" name="직사각형 14"/>
          <p:cNvSpPr/>
          <p:nvPr/>
        </p:nvSpPr>
        <p:spPr>
          <a:xfrm>
            <a:off x="1664002" y="2822583"/>
            <a:ext cx="389850" cy="338554"/>
          </a:xfrm>
          <a:prstGeom prst="rect">
            <a:avLst/>
          </a:prstGeom>
        </p:spPr>
        <p:txBody>
          <a:bodyPr wrap="none">
            <a:spAutoFit/>
          </a:bodyPr>
          <a:lstStyle/>
          <a:p>
            <a:pPr hangingPunct="0"/>
            <a:r>
              <a:rPr lang="en-US" altLang="ko-KR" sz="1600" b="1" kern="0" dirty="0">
                <a:solidFill>
                  <a:srgbClr val="00B0F0"/>
                </a:solidFill>
                <a:latin typeface="SamsungOne 400" panose="020B0503030303020204" pitchFamily="34" charset="0"/>
                <a:ea typeface="SamsungOne 400" panose="020B0503030303020204" pitchFamily="34" charset="0"/>
                <a:cs typeface="Calibri"/>
                <a:sym typeface="Calibri"/>
              </a:rPr>
              <a:t>②</a:t>
            </a:r>
            <a:endParaRPr lang="ko-KR" altLang="en-US" sz="1600" b="1" kern="0" dirty="0">
              <a:solidFill>
                <a:srgbClr val="00B0F0"/>
              </a:solidFill>
              <a:latin typeface="SamsungOne 400" panose="020B0503030303020204" pitchFamily="34" charset="0"/>
              <a:ea typeface="SamsungOne 400" panose="020B0503030303020204" pitchFamily="34" charset="0"/>
              <a:cs typeface="Calibri"/>
              <a:sym typeface="Calibri"/>
            </a:endParaRPr>
          </a:p>
        </p:txBody>
      </p:sp>
      <p:sp>
        <p:nvSpPr>
          <p:cNvPr id="16" name="직사각형 15"/>
          <p:cNvSpPr/>
          <p:nvPr/>
        </p:nvSpPr>
        <p:spPr>
          <a:xfrm>
            <a:off x="3829410" y="4237831"/>
            <a:ext cx="389850" cy="338554"/>
          </a:xfrm>
          <a:prstGeom prst="rect">
            <a:avLst/>
          </a:prstGeom>
        </p:spPr>
        <p:txBody>
          <a:bodyPr wrap="none">
            <a:spAutoFit/>
          </a:bodyPr>
          <a:lstStyle/>
          <a:p>
            <a:pPr hangingPunct="0"/>
            <a:r>
              <a:rPr lang="en-US" altLang="ko-KR" sz="1600" b="1" kern="0" dirty="0">
                <a:solidFill>
                  <a:srgbClr val="00B0F0"/>
                </a:solidFill>
                <a:latin typeface="SamsungOne 400" panose="020B0503030303020204" pitchFamily="34" charset="0"/>
                <a:ea typeface="SamsungOne 400" panose="020B0503030303020204" pitchFamily="34" charset="0"/>
                <a:cs typeface="Calibri"/>
                <a:sym typeface="Calibri"/>
              </a:rPr>
              <a:t>③</a:t>
            </a:r>
            <a:endParaRPr lang="ko-KR" altLang="en-US" sz="1600" b="1" kern="0" dirty="0">
              <a:solidFill>
                <a:srgbClr val="00B0F0"/>
              </a:solidFill>
              <a:latin typeface="SamsungOne 400" panose="020B0503030303020204" pitchFamily="34" charset="0"/>
              <a:ea typeface="SamsungOne 400" panose="020B0503030303020204" pitchFamily="34" charset="0"/>
              <a:cs typeface="Calibri"/>
              <a:sym typeface="Calibri"/>
            </a:endParaRPr>
          </a:p>
        </p:txBody>
      </p:sp>
    </p:spTree>
    <p:extLst>
      <p:ext uri="{BB962C8B-B14F-4D97-AF65-F5344CB8AC3E}">
        <p14:creationId xmlns:p14="http://schemas.microsoft.com/office/powerpoint/2010/main" val="173286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33">
            <a:extLst>
              <a:ext uri="{FF2B5EF4-FFF2-40B4-BE49-F238E27FC236}">
                <a16:creationId xmlns="" xmlns:a16="http://schemas.microsoft.com/office/drawing/2014/main" id="{A14E28ED-9373-4950-9AA4-B9CBE68EE6E3}"/>
              </a:ext>
            </a:extLst>
          </p:cNvPr>
          <p:cNvSpPr/>
          <p:nvPr/>
        </p:nvSpPr>
        <p:spPr>
          <a:xfrm>
            <a:off x="995082" y="2525875"/>
            <a:ext cx="8494423" cy="1537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6606" hangingPunct="0">
              <a:defRPr/>
            </a:pPr>
            <a:r>
              <a:rPr lang="en-US" altLang="ko-KR" sz="2800" kern="0" dirty="0">
                <a:solidFill>
                  <a:srgbClr val="000000"/>
                </a:solidFill>
                <a:latin typeface="Samsung Sharp Sans" pitchFamily="2" charset="0"/>
                <a:ea typeface="Samsung Sharp Sans" pitchFamily="2" charset="0"/>
                <a:cs typeface="Samsung Sharp Sans" pitchFamily="2" charset="0"/>
                <a:sym typeface="Calibri"/>
              </a:rPr>
              <a:t>Developing</a:t>
            </a:r>
            <a:br>
              <a:rPr lang="en-US" altLang="ko-KR" sz="2800" kern="0" dirty="0">
                <a:solidFill>
                  <a:srgbClr val="000000"/>
                </a:solidFill>
                <a:latin typeface="Samsung Sharp Sans" pitchFamily="2" charset="0"/>
                <a:ea typeface="Samsung Sharp Sans" pitchFamily="2" charset="0"/>
                <a:cs typeface="Samsung Sharp Sans" pitchFamily="2" charset="0"/>
                <a:sym typeface="Calibri"/>
              </a:rPr>
            </a:br>
            <a:r>
              <a:rPr lang="en-US" altLang="ko-KR" sz="2800" kern="0" dirty="0">
                <a:solidFill>
                  <a:srgbClr val="000000"/>
                </a:solidFill>
                <a:latin typeface="Samsung Sharp Sans" pitchFamily="2" charset="0"/>
                <a:ea typeface="Samsung Sharp Sans" pitchFamily="2" charset="0"/>
                <a:cs typeface="Samsung Sharp Sans" pitchFamily="2" charset="0"/>
                <a:sym typeface="Calibri"/>
              </a:rPr>
              <a:t>SmartThings </a:t>
            </a:r>
            <a:r>
              <a:rPr lang="en-US" altLang="ko-KR" sz="2800" kern="0" dirty="0" err="1">
                <a:solidFill>
                  <a:srgbClr val="000000"/>
                </a:solidFill>
                <a:latin typeface="Samsung Sharp Sans" pitchFamily="2" charset="0"/>
                <a:ea typeface="Samsung Sharp Sans" pitchFamily="2" charset="0"/>
                <a:cs typeface="Samsung Sharp Sans" pitchFamily="2" charset="0"/>
                <a:sym typeface="Calibri"/>
              </a:rPr>
              <a:t>IoT</a:t>
            </a:r>
            <a:r>
              <a:rPr lang="en-US" altLang="ko-KR" sz="2800" kern="0" dirty="0">
                <a:solidFill>
                  <a:srgbClr val="000000"/>
                </a:solidFill>
                <a:latin typeface="Samsung Sharp Sans" pitchFamily="2" charset="0"/>
                <a:ea typeface="Samsung Sharp Sans" pitchFamily="2" charset="0"/>
                <a:cs typeface="Samsung Sharp Sans" pitchFamily="2" charset="0"/>
                <a:sym typeface="Calibri"/>
              </a:rPr>
              <a:t> Device through </a:t>
            </a:r>
          </a:p>
          <a:p>
            <a:pPr defTabSz="456606" hangingPunct="0">
              <a:defRPr/>
            </a:pPr>
            <a:r>
              <a:rPr lang="en-US" altLang="ko-KR" sz="4394" kern="0" dirty="0">
                <a:solidFill>
                  <a:srgbClr val="1429A0"/>
                </a:solidFill>
                <a:latin typeface="Samsung Sharp Sans" pitchFamily="2" charset="0"/>
                <a:ea typeface="Samsung Sharp Sans" pitchFamily="2" charset="0"/>
                <a:cs typeface="Samsung Sharp Sans" pitchFamily="2" charset="0"/>
                <a:sym typeface="Calibri"/>
              </a:rPr>
              <a:t>Galaxy Upcycling</a:t>
            </a:r>
          </a:p>
        </p:txBody>
      </p:sp>
      <p:sp>
        <p:nvSpPr>
          <p:cNvPr id="12" name="직사각형 133">
            <a:extLst>
              <a:ext uri="{FF2B5EF4-FFF2-40B4-BE49-F238E27FC236}">
                <a16:creationId xmlns="" xmlns:a16="http://schemas.microsoft.com/office/drawing/2014/main" id="{A14E28ED-9373-4950-9AA4-B9CBE68EE6E3}"/>
              </a:ext>
            </a:extLst>
          </p:cNvPr>
          <p:cNvSpPr/>
          <p:nvPr/>
        </p:nvSpPr>
        <p:spPr>
          <a:xfrm>
            <a:off x="995082" y="4581129"/>
            <a:ext cx="1569169" cy="322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6606" hangingPunct="0">
              <a:defRPr/>
            </a:pPr>
            <a:r>
              <a:rPr lang="en-US" altLang="ko-KR" sz="2097" kern="0" dirty="0" err="1">
                <a:solidFill>
                  <a:srgbClr val="1428A0"/>
                </a:solidFill>
                <a:latin typeface="Samsung Sharp Sans" pitchFamily="2" charset="0"/>
                <a:ea typeface="Samsung Sharp Sans" pitchFamily="2" charset="0"/>
                <a:cs typeface="Samsung Sharp Sans" pitchFamily="2" charset="0"/>
                <a:sym typeface="Calibri"/>
              </a:rPr>
              <a:t>IoT</a:t>
            </a:r>
            <a:r>
              <a:rPr lang="en-US" altLang="ko-KR" sz="2097" kern="0" dirty="0">
                <a:solidFill>
                  <a:srgbClr val="1428A0"/>
                </a:solidFill>
                <a:latin typeface="Samsung Sharp Sans" pitchFamily="2" charset="0"/>
                <a:ea typeface="Samsung Sharp Sans" pitchFamily="2" charset="0"/>
                <a:cs typeface="Samsung Sharp Sans" pitchFamily="2" charset="0"/>
                <a:sym typeface="Calibri"/>
              </a:rPr>
              <a:t> Course</a:t>
            </a:r>
            <a:endParaRPr lang="ko-KR" altLang="en-US" sz="2097" kern="0" dirty="0">
              <a:solidFill>
                <a:srgbClr val="1428A0"/>
              </a:solidFill>
              <a:latin typeface="Samsung Sharp Sans" pitchFamily="2" charset="0"/>
              <a:ea typeface="Samsung Sharp Sans" pitchFamily="2" charset="0"/>
              <a:cs typeface="Samsung Sharp Sans" pitchFamily="2" charset="0"/>
              <a:sym typeface="Calibri"/>
            </a:endParaRPr>
          </a:p>
        </p:txBody>
      </p:sp>
      <p:sp>
        <p:nvSpPr>
          <p:cNvPr id="13" name="직사각형 133">
            <a:extLst>
              <a:ext uri="{FF2B5EF4-FFF2-40B4-BE49-F238E27FC236}">
                <a16:creationId xmlns="" xmlns:a16="http://schemas.microsoft.com/office/drawing/2014/main" id="{A14E28ED-9373-4950-9AA4-B9CBE68EE6E3}"/>
              </a:ext>
            </a:extLst>
          </p:cNvPr>
          <p:cNvSpPr/>
          <p:nvPr/>
        </p:nvSpPr>
        <p:spPr>
          <a:xfrm>
            <a:off x="995081" y="2071743"/>
            <a:ext cx="5472686" cy="30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6606" hangingPunct="0">
              <a:defRPr/>
            </a:pPr>
            <a:r>
              <a:rPr lang="en-US" altLang="ko-KR" sz="1997" kern="0" dirty="0">
                <a:solidFill>
                  <a:srgbClr val="FFFFFF">
                    <a:lumMod val="50000"/>
                  </a:srgbClr>
                </a:solidFill>
                <a:latin typeface="Samsung Sharp Sans" pitchFamily="2" charset="0"/>
                <a:ea typeface="Samsung Sharp Sans" pitchFamily="2" charset="0"/>
                <a:cs typeface="Samsung Sharp Sans" pitchFamily="2" charset="0"/>
                <a:sym typeface="Calibri"/>
              </a:rPr>
              <a:t>Chapter 9. </a:t>
            </a:r>
            <a:endParaRPr lang="en-US" altLang="ko-KR" sz="5393" kern="0" dirty="0">
              <a:solidFill>
                <a:srgbClr val="FFFFFF">
                  <a:lumMod val="50000"/>
                </a:srgbClr>
              </a:solidFill>
              <a:latin typeface="Samsung Sharp Sans" pitchFamily="2" charset="0"/>
              <a:ea typeface="Samsung Sharp Sans" pitchFamily="2" charset="0"/>
              <a:cs typeface="Samsung Sharp Sans" pitchFamily="2" charset="0"/>
              <a:sym typeface="Calibri"/>
            </a:endParaRPr>
          </a:p>
        </p:txBody>
      </p:sp>
      <p:sp>
        <p:nvSpPr>
          <p:cNvPr id="14" name="직사각형 13"/>
          <p:cNvSpPr/>
          <p:nvPr/>
        </p:nvSpPr>
        <p:spPr>
          <a:xfrm>
            <a:off x="725427" y="2096986"/>
            <a:ext cx="61200" cy="198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606" hangingPunct="0">
              <a:defRPr/>
            </a:pPr>
            <a:endParaRPr lang="ko-KR" altLang="en-US" sz="1798" kern="0">
              <a:solidFill>
                <a:prstClr val="white"/>
              </a:solidFill>
              <a:latin typeface="Calibri" panose="020F0502020204030204"/>
              <a:ea typeface="맑은 고딕" panose="020B0503020000020004" pitchFamily="50" charset="-127"/>
              <a:cs typeface="Helvetica"/>
              <a:sym typeface="Calibri"/>
            </a:endParaRPr>
          </a:p>
        </p:txBody>
      </p:sp>
      <p:sp>
        <p:nvSpPr>
          <p:cNvPr id="15" name="직사각형 14"/>
          <p:cNvSpPr/>
          <p:nvPr/>
        </p:nvSpPr>
        <p:spPr>
          <a:xfrm>
            <a:off x="725428" y="4581112"/>
            <a:ext cx="59931" cy="32275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606" hangingPunct="0">
              <a:defRPr/>
            </a:pPr>
            <a:endParaRPr lang="ko-KR" altLang="en-US" sz="1798" kern="0">
              <a:solidFill>
                <a:prstClr val="white"/>
              </a:solidFill>
              <a:latin typeface="Calibri" panose="020F0502020204030204"/>
              <a:ea typeface="맑은 고딕" panose="020B0503020000020004" pitchFamily="50" charset="-127"/>
              <a:cs typeface="Helvetica"/>
              <a:sym typeface="Calibri"/>
            </a:endParaRPr>
          </a:p>
        </p:txBody>
      </p:sp>
    </p:spTree>
    <p:extLst>
      <p:ext uri="{BB962C8B-B14F-4D97-AF65-F5344CB8AC3E}">
        <p14:creationId xmlns:p14="http://schemas.microsoft.com/office/powerpoint/2010/main" val="18003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6114" y="2167589"/>
            <a:ext cx="1851178" cy="3805200"/>
          </a:xfrm>
          <a:prstGeom prst="rect">
            <a:avLst/>
          </a:prstGeom>
        </p:spPr>
      </p:pic>
      <p:pic>
        <p:nvPicPr>
          <p:cNvPr id="10" name="그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9506" y="2167589"/>
            <a:ext cx="1851178" cy="3805200"/>
          </a:xfrm>
          <a:prstGeom prst="rect">
            <a:avLst/>
          </a:prstGeom>
        </p:spPr>
      </p:pic>
      <p:pic>
        <p:nvPicPr>
          <p:cNvPr id="9" name="그림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2416" y="2167589"/>
            <a:ext cx="1851178" cy="3805200"/>
          </a:xfrm>
          <a:prstGeom prst="rect">
            <a:avLst/>
          </a:prstGeom>
        </p:spPr>
      </p:pic>
      <p:pic>
        <p:nvPicPr>
          <p:cNvPr id="8" name="그림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27" y="2168083"/>
            <a:ext cx="1851178" cy="38052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2.1. Installing Galaxy Upcycle App</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Install Galaxy Upcycle app in Old Galaxy (Click Labs in SmartThings app)</a:t>
            </a:r>
          </a:p>
        </p:txBody>
      </p:sp>
    </p:spTree>
    <p:extLst>
      <p:ext uri="{BB962C8B-B14F-4D97-AF65-F5344CB8AC3E}">
        <p14:creationId xmlns:p14="http://schemas.microsoft.com/office/powerpoint/2010/main" val="120213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591" y="1875106"/>
            <a:ext cx="2101621" cy="4320000"/>
          </a:xfrm>
          <a:prstGeom prst="rect">
            <a:avLst/>
          </a:prstGeom>
        </p:spPr>
      </p:pic>
      <p:pic>
        <p:nvPicPr>
          <p:cNvPr id="10" name="그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1392" y="1875106"/>
            <a:ext cx="2101621" cy="4320000"/>
          </a:xfrm>
          <a:prstGeom prst="rect">
            <a:avLst/>
          </a:prstGeom>
        </p:spPr>
      </p:pic>
      <p:pic>
        <p:nvPicPr>
          <p:cNvPr id="6" name="그림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0460" y="1875106"/>
            <a:ext cx="2101621" cy="4320000"/>
          </a:xfrm>
          <a:prstGeom prst="rect">
            <a:avLst/>
          </a:prstGeom>
        </p:spPr>
      </p:pic>
      <p:pic>
        <p:nvPicPr>
          <p:cNvPr id="5" name="그림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9528" y="1875106"/>
            <a:ext cx="2101621" cy="432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2.1. Installing Galaxy Upcycle App</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Install Galaxy Upcycle app in Old Galaxy (Click Labs in SmartThings app)</a:t>
            </a:r>
          </a:p>
        </p:txBody>
      </p:sp>
    </p:spTree>
    <p:extLst>
      <p:ext uri="{BB962C8B-B14F-4D97-AF65-F5344CB8AC3E}">
        <p14:creationId xmlns:p14="http://schemas.microsoft.com/office/powerpoint/2010/main" val="153663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1112" y="2348880"/>
            <a:ext cx="1838919" cy="3780000"/>
          </a:xfrm>
          <a:prstGeom prst="rect">
            <a:avLst/>
          </a:prstGeom>
        </p:spPr>
      </p:pic>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6896" y="2348880"/>
            <a:ext cx="1838919" cy="3780000"/>
          </a:xfrm>
          <a:prstGeom prst="rect">
            <a:avLst/>
          </a:prstGeom>
        </p:spPr>
      </p:pic>
      <p:pic>
        <p:nvPicPr>
          <p:cNvPr id="11" name="그림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2680" y="2348880"/>
            <a:ext cx="1838919" cy="3780000"/>
          </a:xfrm>
          <a:prstGeom prst="rect">
            <a:avLst/>
          </a:prstGeom>
        </p:spPr>
      </p:pic>
      <p:pic>
        <p:nvPicPr>
          <p:cNvPr id="10" name="그림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464" y="2348880"/>
            <a:ext cx="1838919" cy="3780000"/>
          </a:xfrm>
          <a:prstGeom prst="rect">
            <a:avLst/>
          </a:prstGeom>
        </p:spPr>
      </p:pic>
      <p:pic>
        <p:nvPicPr>
          <p:cNvPr id="9" name="그림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5328" y="2348880"/>
            <a:ext cx="1838919" cy="378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2.2. Adding SmartThings </a:t>
            </a:r>
            <a:r>
              <a:rPr lang="en-US" altLang="ko-KR" dirty="0" err="1" smtClean="0"/>
              <a:t>IoT</a:t>
            </a:r>
            <a:r>
              <a:rPr lang="en-US" altLang="ko-KR" dirty="0" smtClean="0"/>
              <a:t> Devices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Enable hidden features in advance</a:t>
            </a:r>
          </a:p>
        </p:txBody>
      </p:sp>
      <p:sp>
        <p:nvSpPr>
          <p:cNvPr id="12" name="직사각형 5"/>
          <p:cNvSpPr txBox="1"/>
          <p:nvPr/>
        </p:nvSpPr>
        <p:spPr>
          <a:xfrm>
            <a:off x="669405" y="1883593"/>
            <a:ext cx="8914726" cy="350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lnSpc>
                <a:spcPct val="120000"/>
              </a:lnSpc>
              <a:buClr>
                <a:srgbClr val="193EB0"/>
              </a:buClr>
              <a:buSzPct val="100000"/>
              <a:buFont typeface="Helvetica"/>
              <a:buChar char="‣"/>
              <a:defRPr sz="1400">
                <a:latin typeface="SamsungOne 400"/>
                <a:ea typeface="SamsungOne 400"/>
                <a:cs typeface="SamsungOne 400"/>
                <a:sym typeface="SamsungOne 400"/>
              </a:defRPr>
            </a:lvl1pPr>
          </a:lstStyle>
          <a:p>
            <a:pPr hangingPunct="0"/>
            <a:r>
              <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rPr>
              <a:t>To enable hidden features, tab image 10 times in welcome page, type SIC id/pw and </a:t>
            </a:r>
            <a:r>
              <a:rPr kumimoji="1" lang="en-US" altLang="ko-KR" sz="1398" dirty="0" err="1">
                <a:solidFill>
                  <a:prstClr val="black">
                    <a:lumMod val="85000"/>
                    <a:lumOff val="15000"/>
                  </a:prstClr>
                </a:solidFill>
                <a:latin typeface="SamsungOne 400" panose="020B0503030303020204" pitchFamily="34" charset="0"/>
                <a:ea typeface="SamsungOne 400" panose="020B0503030303020204" pitchFamily="34" charset="0"/>
                <a:cs typeface="Helvetica"/>
              </a:rPr>
              <a:t>save&amp;restart</a:t>
            </a:r>
            <a:endPar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endParaRPr>
          </a:p>
        </p:txBody>
      </p:sp>
      <p:sp>
        <p:nvSpPr>
          <p:cNvPr id="29" name="모서리가 둥근 직사각형 10"/>
          <p:cNvSpPr/>
          <p:nvPr/>
        </p:nvSpPr>
        <p:spPr>
          <a:xfrm>
            <a:off x="2144511" y="4944632"/>
            <a:ext cx="322715" cy="144016"/>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30" name="모서리가 둥근 직사각형 10"/>
          <p:cNvSpPr/>
          <p:nvPr/>
        </p:nvSpPr>
        <p:spPr>
          <a:xfrm>
            <a:off x="2161852" y="5337352"/>
            <a:ext cx="610747" cy="144016"/>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31" name="모서리가 둥근 직사각형 10"/>
          <p:cNvSpPr/>
          <p:nvPr/>
        </p:nvSpPr>
        <p:spPr>
          <a:xfrm>
            <a:off x="5498283" y="2803931"/>
            <a:ext cx="322715" cy="399237"/>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32" name="모서리가 둥근 직사각형 10"/>
          <p:cNvSpPr/>
          <p:nvPr/>
        </p:nvSpPr>
        <p:spPr>
          <a:xfrm>
            <a:off x="7123074" y="5595888"/>
            <a:ext cx="322715" cy="144016"/>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427267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9892" y="1926396"/>
            <a:ext cx="2101621" cy="4320000"/>
          </a:xfrm>
          <a:prstGeom prst="rect">
            <a:avLst/>
          </a:prstGeom>
        </p:spPr>
      </p:pic>
      <p:pic>
        <p:nvPicPr>
          <p:cNvPr id="10" name="그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7364" y="1926396"/>
            <a:ext cx="2101621" cy="4320000"/>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100" y="1926396"/>
            <a:ext cx="2101621" cy="4320000"/>
          </a:xfrm>
          <a:prstGeom prst="rect">
            <a:avLst/>
          </a:prstGeom>
        </p:spPr>
      </p:pic>
      <p:pic>
        <p:nvPicPr>
          <p:cNvPr id="6" name="그림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3628" y="1926396"/>
            <a:ext cx="2101621" cy="432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2.2. Adding SmartThings </a:t>
            </a:r>
            <a:r>
              <a:rPr lang="en-US" altLang="ko-KR" dirty="0" err="1" smtClean="0"/>
              <a:t>IoT</a:t>
            </a:r>
            <a:r>
              <a:rPr lang="en-US" altLang="ko-KR" dirty="0" smtClean="0"/>
              <a:t> Devices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Add Light sensor, Sound sensor and Flashlight (Option 1) (1/2)</a:t>
            </a:r>
          </a:p>
        </p:txBody>
      </p:sp>
    </p:spTree>
    <p:extLst>
      <p:ext uri="{BB962C8B-B14F-4D97-AF65-F5344CB8AC3E}">
        <p14:creationId xmlns:p14="http://schemas.microsoft.com/office/powerpoint/2010/main" val="2321986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7541" y="1926396"/>
            <a:ext cx="2101621" cy="4320000"/>
          </a:xfrm>
          <a:prstGeom prst="rect">
            <a:avLst/>
          </a:prstGeom>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627" y="1926396"/>
            <a:ext cx="2101621" cy="4320000"/>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9713" y="1926396"/>
            <a:ext cx="2101621" cy="4320000"/>
          </a:xfrm>
          <a:prstGeom prst="rect">
            <a:avLst/>
          </a:prstGeom>
        </p:spPr>
      </p:pic>
      <p:pic>
        <p:nvPicPr>
          <p:cNvPr id="6" name="그림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799" y="1926396"/>
            <a:ext cx="2101621" cy="432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2.2. Adding SmartThings </a:t>
            </a:r>
            <a:r>
              <a:rPr lang="en-US" altLang="ko-KR" dirty="0" err="1" smtClean="0"/>
              <a:t>IoT</a:t>
            </a:r>
            <a:r>
              <a:rPr lang="en-US" altLang="ko-KR" dirty="0" smtClean="0"/>
              <a:t> Devices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Add Light sensor, Sound sensor and Flashlight (Option 1) (2/2)</a:t>
            </a:r>
          </a:p>
        </p:txBody>
      </p:sp>
    </p:spTree>
    <p:extLst>
      <p:ext uri="{BB962C8B-B14F-4D97-AF65-F5344CB8AC3E}">
        <p14:creationId xmlns:p14="http://schemas.microsoft.com/office/powerpoint/2010/main" val="1368102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9890" y="1926396"/>
            <a:ext cx="2101621" cy="4320000"/>
          </a:xfrm>
          <a:prstGeom prst="rect">
            <a:avLst/>
          </a:prstGeom>
        </p:spPr>
      </p:pic>
      <p:pic>
        <p:nvPicPr>
          <p:cNvPr id="9" name="그림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7364" y="1926396"/>
            <a:ext cx="2101621" cy="4320000"/>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099" y="1926396"/>
            <a:ext cx="2101621" cy="432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2.2. Adding SmartThings </a:t>
            </a:r>
            <a:r>
              <a:rPr lang="en-US" altLang="ko-KR" dirty="0" err="1" smtClean="0"/>
              <a:t>IoT</a:t>
            </a:r>
            <a:r>
              <a:rPr lang="en-US" altLang="ko-KR" dirty="0" smtClean="0"/>
              <a:t> Devices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Add Light sensor and Camera (Option 2) (1/2)</a:t>
            </a:r>
          </a:p>
        </p:txBody>
      </p:sp>
      <p:pic>
        <p:nvPicPr>
          <p:cNvPr id="10" name="그림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3627" y="1926396"/>
            <a:ext cx="2101621" cy="4320000"/>
          </a:xfrm>
          <a:prstGeom prst="rect">
            <a:avLst/>
          </a:prstGeom>
        </p:spPr>
      </p:pic>
    </p:spTree>
    <p:extLst>
      <p:ext uri="{BB962C8B-B14F-4D97-AF65-F5344CB8AC3E}">
        <p14:creationId xmlns:p14="http://schemas.microsoft.com/office/powerpoint/2010/main" val="190790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5755" y="1923995"/>
            <a:ext cx="2101621" cy="4320000"/>
          </a:xfrm>
          <a:prstGeom prst="rect">
            <a:avLst/>
          </a:prstGeom>
        </p:spPr>
      </p:pic>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7203" y="1923995"/>
            <a:ext cx="2101621" cy="4320000"/>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1480" y="1923995"/>
            <a:ext cx="2101621" cy="432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2.2. Adding SmartThings </a:t>
            </a:r>
            <a:r>
              <a:rPr lang="en-US" altLang="ko-KR" dirty="0" err="1" smtClean="0"/>
              <a:t>IoT</a:t>
            </a:r>
            <a:r>
              <a:rPr lang="en-US" altLang="ko-KR" dirty="0" smtClean="0"/>
              <a:t> Devices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Add Light sensor and Camera (Option 2) (2/2)</a:t>
            </a:r>
          </a:p>
        </p:txBody>
      </p:sp>
    </p:spTree>
    <p:extLst>
      <p:ext uri="{BB962C8B-B14F-4D97-AF65-F5344CB8AC3E}">
        <p14:creationId xmlns:p14="http://schemas.microsoft.com/office/powerpoint/2010/main" val="2004800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선 화살표 연결선 57"/>
          <p:cNvSpPr/>
          <p:nvPr/>
        </p:nvSpPr>
        <p:spPr>
          <a:xfrm>
            <a:off x="5482308" y="2799083"/>
            <a:ext cx="1613298" cy="910333"/>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77" name="직선 화살표 연결선 62"/>
          <p:cNvSpPr/>
          <p:nvPr/>
        </p:nvSpPr>
        <p:spPr>
          <a:xfrm flipV="1">
            <a:off x="2432720" y="2413395"/>
            <a:ext cx="1595358" cy="3904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79" name="TextBox 64"/>
          <p:cNvSpPr txBox="1"/>
          <p:nvPr/>
        </p:nvSpPr>
        <p:spPr>
          <a:xfrm rot="826652">
            <a:off x="2908824" y="2324828"/>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57" name="직선 화살표 연결선 62"/>
          <p:cNvSpPr/>
          <p:nvPr/>
        </p:nvSpPr>
        <p:spPr>
          <a:xfrm>
            <a:off x="2264648" y="2996953"/>
            <a:ext cx="1763431" cy="9828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50" name="직선 화살표 연결선 61"/>
          <p:cNvSpPr/>
          <p:nvPr/>
        </p:nvSpPr>
        <p:spPr>
          <a:xfrm flipV="1">
            <a:off x="3809335" y="4233404"/>
            <a:ext cx="2322081" cy="603400"/>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59" name="TextBox 66"/>
          <p:cNvSpPr txBox="1"/>
          <p:nvPr/>
        </p:nvSpPr>
        <p:spPr>
          <a:xfrm rot="1601993">
            <a:off x="6050497" y="2953529"/>
            <a:ext cx="73994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grpSp>
        <p:nvGrpSpPr>
          <p:cNvPr id="27" name="직사각형 29"/>
          <p:cNvGrpSpPr/>
          <p:nvPr/>
        </p:nvGrpSpPr>
        <p:grpSpPr>
          <a:xfrm>
            <a:off x="7615206" y="3316642"/>
            <a:ext cx="1172647" cy="370843"/>
            <a:chOff x="0" y="0"/>
            <a:chExt cx="1172645" cy="370841"/>
          </a:xfrm>
        </p:grpSpPr>
        <p:sp>
          <p:nvSpPr>
            <p:cNvPr id="28" name="직사각형"/>
            <p:cNvSpPr/>
            <p:nvPr/>
          </p:nvSpPr>
          <p:spPr>
            <a:xfrm>
              <a:off x="0" y="8421"/>
              <a:ext cx="1172646" cy="354001"/>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9" name="Protocol"/>
            <p:cNvSpPr txBox="1"/>
            <p:nvPr/>
          </p:nvSpPr>
          <p:spPr>
            <a:xfrm>
              <a:off x="45718" y="0"/>
              <a:ext cx="1081209" cy="3708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a:solidFill>
                    <a:srgbClr val="FFFFFF"/>
                  </a:solidFill>
                  <a:latin typeface="SamsungOne 400"/>
                  <a:ea typeface="SamsungOne 400"/>
                  <a:cs typeface="SamsungOne 400"/>
                  <a:sym typeface="SamsungOne 400"/>
                </a:defRPr>
              </a:lvl1pPr>
            </a:lstStyle>
            <a:p>
              <a:pPr hangingPunct="0"/>
              <a:r>
                <a:rPr kern="0" dirty="0"/>
                <a:t>Protocol</a:t>
              </a:r>
            </a:p>
          </p:txBody>
        </p:sp>
      </p:grpSp>
      <p:grpSp>
        <p:nvGrpSpPr>
          <p:cNvPr id="32" name="TextBox 60"/>
          <p:cNvGrpSpPr/>
          <p:nvPr/>
        </p:nvGrpSpPr>
        <p:grpSpPr>
          <a:xfrm>
            <a:off x="6131415" y="3944298"/>
            <a:ext cx="964190" cy="594811"/>
            <a:chOff x="0" y="0"/>
            <a:chExt cx="964188" cy="594809"/>
          </a:xfrm>
        </p:grpSpPr>
        <p:sp>
          <p:nvSpPr>
            <p:cNvPr id="33" name="직사각형"/>
            <p:cNvSpPr/>
            <p:nvPr/>
          </p:nvSpPr>
          <p:spPr>
            <a:xfrm>
              <a:off x="0" y="112256"/>
              <a:ext cx="964189" cy="370298"/>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34" name="WebRTC"/>
            <p:cNvSpPr txBox="1"/>
            <p:nvPr/>
          </p:nvSpPr>
          <p:spPr>
            <a:xfrm>
              <a:off x="60831" y="0"/>
              <a:ext cx="842527" cy="5948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noAutofit/>
            </a:bodyPr>
            <a:lstStyle>
              <a:lvl1pPr algn="ctr">
                <a:defRPr sz="1200">
                  <a:solidFill>
                    <a:srgbClr val="FFFFFF"/>
                  </a:solidFill>
                  <a:latin typeface="SamsungOne 400"/>
                  <a:ea typeface="SamsungOne 400"/>
                  <a:cs typeface="SamsungOne 400"/>
                  <a:sym typeface="SamsungOne 400"/>
                </a:defRPr>
              </a:lvl1pPr>
            </a:lstStyle>
            <a:p>
              <a:pPr hangingPunct="0"/>
              <a:r>
                <a:rPr kern="0"/>
                <a:t>WebRTC</a:t>
              </a:r>
            </a:p>
          </p:txBody>
        </p:sp>
      </p:grpSp>
      <p:sp>
        <p:nvSpPr>
          <p:cNvPr id="63" name="TextBox 55"/>
          <p:cNvSpPr txBox="1"/>
          <p:nvPr/>
        </p:nvSpPr>
        <p:spPr>
          <a:xfrm>
            <a:off x="7364567" y="5020057"/>
            <a:ext cx="171457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Using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SmartThings app</a:t>
            </a:r>
          </a:p>
        </p:txBody>
      </p:sp>
      <p:grpSp>
        <p:nvGrpSpPr>
          <p:cNvPr id="84" name="그룹 83"/>
          <p:cNvGrpSpPr/>
          <p:nvPr/>
        </p:nvGrpSpPr>
        <p:grpSpPr>
          <a:xfrm>
            <a:off x="7247357" y="3653233"/>
            <a:ext cx="1948990" cy="1487230"/>
            <a:chOff x="7252482" y="3429000"/>
            <a:chExt cx="1948990" cy="1487230"/>
          </a:xfrm>
        </p:grpSpPr>
        <p:pic>
          <p:nvPicPr>
            <p:cNvPr id="85" name="Picture 6" descr="Samsung Galaxy S21 Ultra 5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6755" y="3462457"/>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Samsung Galaxy S21 Ultra 5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2482" y="3429000"/>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87" name="그림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9406" y="3611671"/>
              <a:ext cx="533300" cy="1096229"/>
            </a:xfrm>
            <a:prstGeom prst="rect">
              <a:avLst/>
            </a:prstGeom>
          </p:spPr>
        </p:pic>
        <p:pic>
          <p:nvPicPr>
            <p:cNvPr id="95" name="그림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2680" y="3629346"/>
              <a:ext cx="539416" cy="1108800"/>
            </a:xfrm>
            <a:prstGeom prst="rect">
              <a:avLst/>
            </a:prstGeom>
          </p:spPr>
        </p:pic>
      </p:grpSp>
      <p:sp>
        <p:nvSpPr>
          <p:cNvPr id="88" name="직사각형 44"/>
          <p:cNvSpPr/>
          <p:nvPr/>
        </p:nvSpPr>
        <p:spPr>
          <a:xfrm>
            <a:off x="6081148" y="2904284"/>
            <a:ext cx="3408356" cy="2756964"/>
          </a:xfrm>
          <a:prstGeom prst="roundRect">
            <a:avLst>
              <a:gd name="adj" fmla="val 4664"/>
            </a:avLst>
          </a:prstGeom>
          <a:solidFill>
            <a:srgbClr val="FF000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78" name="TextBox 55"/>
          <p:cNvSpPr txBox="1"/>
          <p:nvPr/>
        </p:nvSpPr>
        <p:spPr>
          <a:xfrm>
            <a:off x="1390630" y="2451600"/>
            <a:ext cx="78803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MCU</a:t>
            </a:r>
          </a:p>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(ESP32)</a:t>
            </a:r>
            <a:endParaRPr sz="1600" kern="0" dirty="0">
              <a:solidFill>
                <a:srgbClr val="000000"/>
              </a:solidFill>
              <a:latin typeface="SamsungOne 400"/>
              <a:ea typeface="SamsungOne 400"/>
              <a:sym typeface="SamsungOne 400"/>
            </a:endParaRPr>
          </a:p>
        </p:txBody>
      </p:sp>
      <p:pic>
        <p:nvPicPr>
          <p:cNvPr id="76" name="Picture 17" descr="ESP32-S2 Saola 1R Development Boar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6617" y="1987756"/>
            <a:ext cx="598061" cy="598061"/>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4"/>
          <p:cNvSpPr/>
          <p:nvPr/>
        </p:nvSpPr>
        <p:spPr>
          <a:xfrm>
            <a:off x="590811" y="1811504"/>
            <a:ext cx="2386321" cy="1286427"/>
          </a:xfrm>
          <a:prstGeom prst="roundRect">
            <a:avLst>
              <a:gd name="adj" fmla="val 7190"/>
            </a:avLst>
          </a:prstGeom>
          <a:solidFill>
            <a:srgbClr val="FF000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a:t>Practice Status</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30" name="TextBox 55"/>
          <p:cNvSpPr txBox="1"/>
          <p:nvPr/>
        </p:nvSpPr>
        <p:spPr>
          <a:xfrm>
            <a:off x="1135312" y="5604832"/>
            <a:ext cx="184922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Old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Galaxy Upcycle app</a:t>
            </a:r>
          </a:p>
        </p:txBody>
      </p:sp>
      <p:sp>
        <p:nvSpPr>
          <p:cNvPr id="58" name="TextBox 64"/>
          <p:cNvSpPr txBox="1"/>
          <p:nvPr/>
        </p:nvSpPr>
        <p:spPr>
          <a:xfrm rot="19903885">
            <a:off x="2729468" y="3158017"/>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grpSp>
        <p:nvGrpSpPr>
          <p:cNvPr id="60" name="그룹 67"/>
          <p:cNvGrpSpPr/>
          <p:nvPr/>
        </p:nvGrpSpPr>
        <p:grpSpPr>
          <a:xfrm>
            <a:off x="4238045" y="1863191"/>
            <a:ext cx="1227143" cy="1227143"/>
            <a:chOff x="0" y="0"/>
            <a:chExt cx="1227142" cy="1227142"/>
          </a:xfrm>
        </p:grpSpPr>
        <p:sp>
          <p:nvSpPr>
            <p:cNvPr id="61" name="타원 68"/>
            <p:cNvSpPr/>
            <p:nvPr/>
          </p:nvSpPr>
          <p:spPr>
            <a:xfrm>
              <a:off x="0" y="0"/>
              <a:ext cx="1227143" cy="1227143"/>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62" name="직사각형 69"/>
            <p:cNvSpPr txBox="1"/>
            <p:nvPr/>
          </p:nvSpPr>
          <p:spPr>
            <a:xfrm>
              <a:off x="201203" y="290405"/>
              <a:ext cx="824735" cy="650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hangingPunct="0">
                <a:defRPr>
                  <a:solidFill>
                    <a:srgbClr val="FFFFFF"/>
                  </a:solidFill>
                  <a:latin typeface="SamsungOne 400"/>
                  <a:ea typeface="SamsungOne 400"/>
                  <a:cs typeface="SamsungOne 400"/>
                  <a:sym typeface="SamsungOne 400"/>
                </a:defRPr>
              </a:pPr>
              <a:r>
                <a:rPr kern="0">
                  <a:solidFill>
                    <a:srgbClr val="FFFFFF"/>
                  </a:solidFill>
                  <a:latin typeface="SamsungOne 400"/>
                  <a:ea typeface="SamsungOne 400"/>
                  <a:sym typeface="SamsungOne 400"/>
                </a:rPr>
                <a:t>Smart</a:t>
              </a:r>
              <a:br>
                <a:rPr kern="0">
                  <a:solidFill>
                    <a:srgbClr val="FFFFFF"/>
                  </a:solidFill>
                  <a:latin typeface="SamsungOne 400"/>
                  <a:ea typeface="SamsungOne 400"/>
                  <a:sym typeface="SamsungOne 400"/>
                </a:rPr>
              </a:br>
              <a:r>
                <a:rPr kern="0">
                  <a:solidFill>
                    <a:srgbClr val="FFFFFF"/>
                  </a:solidFill>
                  <a:latin typeface="SamsungOne 400"/>
                  <a:ea typeface="SamsungOne 400"/>
                  <a:sym typeface="SamsungOne 400"/>
                </a:rPr>
                <a:t>Things</a:t>
              </a:r>
            </a:p>
          </p:txBody>
        </p:sp>
      </p:grpSp>
      <p:grpSp>
        <p:nvGrpSpPr>
          <p:cNvPr id="64" name="직사각형 43"/>
          <p:cNvGrpSpPr/>
          <p:nvPr/>
        </p:nvGrpSpPr>
        <p:grpSpPr>
          <a:xfrm>
            <a:off x="4028078" y="2736333"/>
            <a:ext cx="726438" cy="354003"/>
            <a:chOff x="0" y="-1"/>
            <a:chExt cx="726436" cy="354002"/>
          </a:xfrm>
        </p:grpSpPr>
        <p:sp>
          <p:nvSpPr>
            <p:cNvPr id="65" name="직사각형"/>
            <p:cNvSpPr/>
            <p:nvPr/>
          </p:nvSpPr>
          <p:spPr>
            <a:xfrm>
              <a:off x="0" y="-1"/>
              <a:ext cx="726436" cy="354002"/>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66" name="MQTT"/>
            <p:cNvSpPr txBox="1"/>
            <p:nvPr/>
          </p:nvSpPr>
          <p:spPr>
            <a:xfrm>
              <a:off x="45719" y="38500"/>
              <a:ext cx="634998" cy="27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sz="1200">
                  <a:solidFill>
                    <a:srgbClr val="FFFFFF"/>
                  </a:solidFill>
                  <a:latin typeface="SamsungOne 400"/>
                  <a:ea typeface="SamsungOne 400"/>
                  <a:cs typeface="SamsungOne 400"/>
                  <a:sym typeface="SamsungOne 400"/>
                </a:defRPr>
              </a:lvl1pPr>
            </a:lstStyle>
            <a:p>
              <a:pPr hangingPunct="0"/>
              <a:r>
                <a:rPr kern="0"/>
                <a:t>MQTT</a:t>
              </a:r>
            </a:p>
          </p:txBody>
        </p:sp>
      </p:grpSp>
      <p:sp>
        <p:nvSpPr>
          <p:cNvPr id="67" name="TextBox 64"/>
          <p:cNvSpPr txBox="1"/>
          <p:nvPr/>
        </p:nvSpPr>
        <p:spPr>
          <a:xfrm rot="20722981">
            <a:off x="4379835" y="4272964"/>
            <a:ext cx="800376"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47" name="직사각형 37"/>
          <p:cNvSpPr/>
          <p:nvPr/>
        </p:nvSpPr>
        <p:spPr>
          <a:xfrm>
            <a:off x="775957" y="1811504"/>
            <a:ext cx="565216"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lang="en-US" kern="0" dirty="0">
                <a:solidFill>
                  <a:srgbClr val="000000"/>
                </a:solidFill>
              </a:rPr>
              <a:t>Part</a:t>
            </a:r>
            <a:r>
              <a:rPr kern="0" dirty="0">
                <a:solidFill>
                  <a:srgbClr val="000000"/>
                </a:solidFill>
              </a:rPr>
              <a:t> </a:t>
            </a:r>
            <a:r>
              <a:rPr lang="en-US" kern="0" dirty="0">
                <a:solidFill>
                  <a:srgbClr val="000000"/>
                </a:solidFill>
              </a:rPr>
              <a:t>3</a:t>
            </a:r>
            <a:endParaRPr kern="0" dirty="0">
              <a:solidFill>
                <a:srgbClr val="000000"/>
              </a:solidFill>
            </a:endParaRPr>
          </a:p>
        </p:txBody>
      </p:sp>
      <p:sp>
        <p:nvSpPr>
          <p:cNvPr id="48" name="직사각형 44"/>
          <p:cNvSpPr/>
          <p:nvPr/>
        </p:nvSpPr>
        <p:spPr>
          <a:xfrm>
            <a:off x="3611373" y="1828240"/>
            <a:ext cx="2386321" cy="1483665"/>
          </a:xfrm>
          <a:prstGeom prst="roundRect">
            <a:avLst>
              <a:gd name="adj" fmla="val 5515"/>
            </a:avLst>
          </a:prstGeom>
          <a:solidFill>
            <a:srgbClr val="FF000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49" name="직사각형 37"/>
          <p:cNvSpPr/>
          <p:nvPr/>
        </p:nvSpPr>
        <p:spPr>
          <a:xfrm>
            <a:off x="3701979" y="1828240"/>
            <a:ext cx="568423"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kern="0" dirty="0">
                <a:solidFill>
                  <a:srgbClr val="000000"/>
                </a:solidFill>
              </a:rPr>
              <a:t>P</a:t>
            </a:r>
            <a:r>
              <a:rPr lang="en-US" kern="0" dirty="0">
                <a:solidFill>
                  <a:srgbClr val="000000"/>
                </a:solidFill>
              </a:rPr>
              <a:t>art</a:t>
            </a:r>
            <a:r>
              <a:rPr kern="0" dirty="0">
                <a:solidFill>
                  <a:srgbClr val="000000"/>
                </a:solidFill>
              </a:rPr>
              <a:t> </a:t>
            </a:r>
            <a:r>
              <a:rPr lang="en-US" kern="0" dirty="0">
                <a:solidFill>
                  <a:srgbClr val="000000"/>
                </a:solidFill>
              </a:rPr>
              <a:t>4</a:t>
            </a:r>
            <a:endParaRPr kern="0" dirty="0">
              <a:solidFill>
                <a:srgbClr val="000000"/>
              </a:solidFill>
            </a:endParaRPr>
          </a:p>
        </p:txBody>
      </p:sp>
      <p:sp>
        <p:nvSpPr>
          <p:cNvPr id="45" name="직사각형 37"/>
          <p:cNvSpPr/>
          <p:nvPr/>
        </p:nvSpPr>
        <p:spPr>
          <a:xfrm>
            <a:off x="8759335" y="2901076"/>
            <a:ext cx="560409"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kern="0" dirty="0">
                <a:solidFill>
                  <a:srgbClr val="000000"/>
                </a:solidFill>
              </a:rPr>
              <a:t>P</a:t>
            </a:r>
            <a:r>
              <a:rPr lang="en-US" kern="0" dirty="0">
                <a:solidFill>
                  <a:srgbClr val="000000"/>
                </a:solidFill>
              </a:rPr>
              <a:t>art</a:t>
            </a:r>
            <a:r>
              <a:rPr kern="0" dirty="0">
                <a:solidFill>
                  <a:srgbClr val="000000"/>
                </a:solidFill>
              </a:rPr>
              <a:t> 2</a:t>
            </a:r>
          </a:p>
        </p:txBody>
      </p:sp>
      <p:grpSp>
        <p:nvGrpSpPr>
          <p:cNvPr id="56" name="그룹 55"/>
          <p:cNvGrpSpPr/>
          <p:nvPr/>
        </p:nvGrpSpPr>
        <p:grpSpPr>
          <a:xfrm>
            <a:off x="218121" y="4076448"/>
            <a:ext cx="3775177" cy="1578116"/>
            <a:chOff x="166222" y="3830642"/>
            <a:chExt cx="3775177" cy="1578116"/>
          </a:xfrm>
        </p:grpSpPr>
        <p:pic>
          <p:nvPicPr>
            <p:cNvPr id="68" name="Picture 4" descr="Samsung Galaxy Note9 - Samsung Galaxy Note 9 Цена Transparent PNG -  1200x1200 - Free Download on NicePN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2697851" y="3839158"/>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Samsung Galaxy Note9 - Samsung Galaxy Note 9 Цена Transparent PNG -  1200x1200 - Free Download on NicePN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1822406" y="3830642"/>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Samsung Galaxy S9 Png Transparent Background Samsung S9 - Clip Art Librar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4325"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Samsung Galaxy S9 Png Transparent Background Samsung S9 - Clip Art Librar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6222"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72" name="그림 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7536" y="3938342"/>
              <a:ext cx="663762" cy="1364400"/>
            </a:xfrm>
            <a:prstGeom prst="rect">
              <a:avLst/>
            </a:prstGeom>
          </p:spPr>
        </p:pic>
        <p:pic>
          <p:nvPicPr>
            <p:cNvPr id="73" name="그림 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50379" y="3945443"/>
              <a:ext cx="663762" cy="1364400"/>
            </a:xfrm>
            <a:prstGeom prst="rect">
              <a:avLst/>
            </a:prstGeom>
          </p:spPr>
        </p:pic>
        <p:pic>
          <p:nvPicPr>
            <p:cNvPr id="74" name="그림 7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98104" y="3963579"/>
              <a:ext cx="642746" cy="1321200"/>
            </a:xfrm>
            <a:prstGeom prst="rect">
              <a:avLst/>
            </a:prstGeom>
          </p:spPr>
        </p:pic>
        <p:pic>
          <p:nvPicPr>
            <p:cNvPr id="80" name="그림 7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24694" y="3962130"/>
              <a:ext cx="642746" cy="1321200"/>
            </a:xfrm>
            <a:prstGeom prst="rect">
              <a:avLst/>
            </a:prstGeom>
          </p:spPr>
        </p:pic>
      </p:grpSp>
      <p:sp>
        <p:nvSpPr>
          <p:cNvPr id="89" name="직사각형 44"/>
          <p:cNvSpPr/>
          <p:nvPr/>
        </p:nvSpPr>
        <p:spPr>
          <a:xfrm>
            <a:off x="166222" y="3709416"/>
            <a:ext cx="3878977" cy="2455889"/>
          </a:xfrm>
          <a:prstGeom prst="roundRect">
            <a:avLst>
              <a:gd name="adj" fmla="val 4256"/>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820453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normAutofit/>
          </a:bodyPr>
          <a:lstStyle/>
          <a:p>
            <a:r>
              <a:rPr lang="en-US" altLang="ko-KR" dirty="0" smtClean="0"/>
              <a:t>2.3. Controlling </a:t>
            </a:r>
            <a:r>
              <a:rPr lang="en-US" altLang="ko-KR" dirty="0" err="1" smtClean="0"/>
              <a:t>IoT</a:t>
            </a:r>
            <a:r>
              <a:rPr lang="en-US" altLang="ko-KR" dirty="0" smtClean="0"/>
              <a:t>: Light Sensor</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07640" y="2420771"/>
            <a:ext cx="3769945" cy="3068960"/>
          </a:xfrm>
        </p:spPr>
        <p:txBody>
          <a:bodyPr>
            <a:noAutofit/>
          </a:bodyPr>
          <a:lstStyle/>
          <a:p>
            <a:r>
              <a:rPr lang="en-US" altLang="ko-KR" dirty="0"/>
              <a:t>The </a:t>
            </a:r>
            <a:r>
              <a:rPr lang="en-US" altLang="ko-KR" dirty="0" err="1"/>
              <a:t>IoT</a:t>
            </a:r>
            <a:r>
              <a:rPr lang="en-US" altLang="ko-KR" dirty="0"/>
              <a:t> Thing uses </a:t>
            </a:r>
            <a:r>
              <a:rPr lang="en-US" altLang="ko-KR" dirty="0" smtClean="0"/>
              <a:t>a light sensor </a:t>
            </a:r>
            <a:r>
              <a:rPr lang="en-US" altLang="ko-KR" dirty="0"/>
              <a:t>located </a:t>
            </a:r>
            <a:r>
              <a:rPr lang="en-US" altLang="ko-KR" dirty="0" smtClean="0"/>
              <a:t>on the </a:t>
            </a:r>
            <a:r>
              <a:rPr lang="en-US" altLang="ko-KR" dirty="0"/>
              <a:t>front side of </a:t>
            </a:r>
            <a:r>
              <a:rPr lang="en-US" altLang="ko-KR" dirty="0" smtClean="0"/>
              <a:t>the Galaxy </a:t>
            </a:r>
            <a:r>
              <a:rPr lang="en-US" altLang="ko-KR" dirty="0"/>
              <a:t>device. </a:t>
            </a:r>
          </a:p>
          <a:p>
            <a:r>
              <a:rPr lang="en-US" altLang="ko-KR" dirty="0"/>
              <a:t>The light sensor detects when it gets dark outside. It then signals the lights in your home to turn on.  </a:t>
            </a:r>
          </a:p>
          <a:p>
            <a:r>
              <a:rPr lang="en-US" altLang="ko-KR" dirty="0"/>
              <a:t>Refer to this link </a:t>
            </a:r>
            <a:r>
              <a:rPr lang="en-US" altLang="ko-KR" dirty="0">
                <a:hlinkClick r:id="rId3"/>
              </a:rPr>
              <a:t>https://www.samsung.com/levant/support/mobile-devices/galaxy-s9-what-is-the-device-layout/</a:t>
            </a:r>
            <a:r>
              <a:rPr lang="en-US" altLang="ko-KR" dirty="0"/>
              <a:t> , to see examples and routines.</a:t>
            </a:r>
          </a:p>
        </p:txBody>
      </p:sp>
      <p:grpSp>
        <p:nvGrpSpPr>
          <p:cNvPr id="6" name="그룹 5"/>
          <p:cNvGrpSpPr/>
          <p:nvPr/>
        </p:nvGrpSpPr>
        <p:grpSpPr>
          <a:xfrm>
            <a:off x="4592960" y="2369486"/>
            <a:ext cx="3094726" cy="2793136"/>
            <a:chOff x="1049592" y="3278775"/>
            <a:chExt cx="3094726" cy="2793136"/>
          </a:xfrm>
        </p:grpSpPr>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4393"/>
            <a:stretch/>
          </p:blipFill>
          <p:spPr bwMode="auto">
            <a:xfrm>
              <a:off x="1058218" y="3392932"/>
              <a:ext cx="3086100" cy="2678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타원 12"/>
            <p:cNvSpPr/>
            <p:nvPr/>
          </p:nvSpPr>
          <p:spPr>
            <a:xfrm>
              <a:off x="2329811" y="3899468"/>
              <a:ext cx="249202" cy="519348"/>
            </a:xfrm>
            <a:prstGeom prst="ellips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5" name="직사각형 14"/>
            <p:cNvSpPr/>
            <p:nvPr/>
          </p:nvSpPr>
          <p:spPr>
            <a:xfrm>
              <a:off x="1049592" y="3278775"/>
              <a:ext cx="936104" cy="369330"/>
            </a:xfrm>
            <a:prstGeom prst="rect">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grpSp>
      <p:sp>
        <p:nvSpPr>
          <p:cNvPr id="23" name="Text Placeholder 2">
            <a:extLst>
              <a:ext uri="{FF2B5EF4-FFF2-40B4-BE49-F238E27FC236}">
                <a16:creationId xmlns="" xmlns:a16="http://schemas.microsoft.com/office/drawing/2014/main" id="{9F28DCFF-FECB-584B-8076-09DE94335196}"/>
              </a:ext>
            </a:extLst>
          </p:cNvPr>
          <p:cNvSpPr>
            <a:spLocks noGrp="1"/>
          </p:cNvSpPr>
          <p:nvPr>
            <p:ph type="body" sz="quarter" idx="11"/>
          </p:nvPr>
        </p:nvSpPr>
        <p:spPr>
          <a:xfrm>
            <a:off x="542222" y="1523052"/>
            <a:ext cx="8796528" cy="493776"/>
          </a:xfrm>
        </p:spPr>
        <p:txBody>
          <a:bodyPr/>
          <a:lstStyle/>
          <a:p>
            <a:r>
              <a:rPr lang="en-US" dirty="0"/>
              <a:t>Light Sensor</a:t>
            </a:r>
            <a:endParaRPr lang="x-none" dirty="0"/>
          </a:p>
        </p:txBody>
      </p:sp>
      <p:grpSp>
        <p:nvGrpSpPr>
          <p:cNvPr id="7" name="그룹 6"/>
          <p:cNvGrpSpPr/>
          <p:nvPr/>
        </p:nvGrpSpPr>
        <p:grpSpPr>
          <a:xfrm>
            <a:off x="7969740" y="2412630"/>
            <a:ext cx="1499123" cy="3068960"/>
            <a:chOff x="7969740" y="2412630"/>
            <a:chExt cx="1499123" cy="3068960"/>
          </a:xfrm>
        </p:grpSpPr>
        <p:pic>
          <p:nvPicPr>
            <p:cNvPr id="5" name="그림 4"/>
            <p:cNvPicPr>
              <a:picLocks noChangeAspect="1"/>
            </p:cNvPicPr>
            <p:nvPr/>
          </p:nvPicPr>
          <p:blipFill>
            <a:blip r:embed="rId5"/>
            <a:stretch>
              <a:fillRect/>
            </a:stretch>
          </p:blipFill>
          <p:spPr>
            <a:xfrm>
              <a:off x="7969740" y="2412630"/>
              <a:ext cx="1499123" cy="3068960"/>
            </a:xfrm>
            <a:prstGeom prst="rect">
              <a:avLst/>
            </a:prstGeom>
          </p:spPr>
        </p:pic>
        <p:pic>
          <p:nvPicPr>
            <p:cNvPr id="3" name="그림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0680" y="2566219"/>
              <a:ext cx="1338870" cy="2752124"/>
            </a:xfrm>
            <a:prstGeom prst="rect">
              <a:avLst/>
            </a:prstGeom>
          </p:spPr>
        </p:pic>
      </p:grpSp>
    </p:spTree>
    <p:extLst>
      <p:ext uri="{BB962C8B-B14F-4D97-AF65-F5344CB8AC3E}">
        <p14:creationId xmlns:p14="http://schemas.microsoft.com/office/powerpoint/2010/main" val="3303474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8296" y="1845610"/>
            <a:ext cx="2101621" cy="4320000"/>
          </a:xfrm>
          <a:prstGeom prst="rect">
            <a:avLst/>
          </a:prstGeom>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6582" y="1845610"/>
            <a:ext cx="2101621" cy="4320000"/>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668" y="1845610"/>
            <a:ext cx="2101621" cy="432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Light Sensor</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1 : SmartThings app → Devices → Light sensor card →  Check Light status (7 Illuminance levels)</a:t>
            </a:r>
          </a:p>
        </p:txBody>
      </p:sp>
    </p:spTree>
    <p:extLst>
      <p:ext uri="{BB962C8B-B14F-4D97-AF65-F5344CB8AC3E}">
        <p14:creationId xmlns:p14="http://schemas.microsoft.com/office/powerpoint/2010/main" val="279467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455774" y="453819"/>
            <a:ext cx="8773963" cy="368858"/>
          </a:xfrm>
          <a:prstGeom prst="rect">
            <a:avLst/>
          </a:prstGeom>
        </p:spPr>
        <p:txBody>
          <a:bodyPr wrap="square" lIns="0" tIns="0" rIns="0" bIns="0">
            <a:spAutoFit/>
          </a:bodyPr>
          <a:lstStyle/>
          <a:p>
            <a:pPr defTabSz="456606" hangingPunct="0">
              <a:defRPr/>
            </a:pPr>
            <a:r>
              <a:rPr lang="en-US" altLang="ko-KR" sz="2397" kern="0" dirty="0">
                <a:solidFill>
                  <a:srgbClr val="002F8E"/>
                </a:solidFill>
                <a:latin typeface="Samsung Sharp Sans" pitchFamily="2" charset="0"/>
                <a:ea typeface="Samsung Sharp Sans" pitchFamily="2" charset="0"/>
                <a:cs typeface="Samsung Sharp Sans" pitchFamily="2" charset="0"/>
                <a:sym typeface="Calibri"/>
              </a:rPr>
              <a:t>Chapter Description </a:t>
            </a:r>
          </a:p>
        </p:txBody>
      </p:sp>
      <p:cxnSp>
        <p:nvCxnSpPr>
          <p:cNvPr id="10" name="직선 연결선 9"/>
          <p:cNvCxnSpPr/>
          <p:nvPr/>
        </p:nvCxnSpPr>
        <p:spPr>
          <a:xfrm>
            <a:off x="4498157" y="633588"/>
            <a:ext cx="4948419"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 xmlns:a16="http://schemas.microsoft.com/office/drawing/2014/main" id="{3078C4E1-633F-4B6A-91AF-73907C46D4D5}"/>
              </a:ext>
            </a:extLst>
          </p:cNvPr>
          <p:cNvSpPr/>
          <p:nvPr/>
        </p:nvSpPr>
        <p:spPr>
          <a:xfrm>
            <a:off x="710975" y="1619179"/>
            <a:ext cx="8630058" cy="49077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379" indent="-285379" defTabSz="456606" hangingPunct="0">
              <a:spcAft>
                <a:spcPts val="799"/>
              </a:spcAft>
              <a:buClr>
                <a:srgbClr val="A5A5A5"/>
              </a:buClr>
              <a:buFont typeface="Wingdings" panose="05000000000000000000" pitchFamily="2" charset="2"/>
              <a:buChar char="ü"/>
              <a:defRPr/>
            </a:pPr>
            <a:r>
              <a:rPr lang="en-US" altLang="ko-KR" sz="1300" kern="0" dirty="0">
                <a:solidFill>
                  <a:prstClr val="black">
                    <a:lumMod val="85000"/>
                    <a:lumOff val="15000"/>
                  </a:prstClr>
                </a:solidFill>
                <a:latin typeface="SamsungOne 400" panose="020B0503030303020204" pitchFamily="34" charset="0"/>
                <a:ea typeface="SamsungOne 400" panose="020B0503030303020204" pitchFamily="34" charset="0"/>
                <a:sym typeface="Calibri"/>
              </a:rPr>
              <a:t>Learn about Galaxy Upcycling and how to repurpose old devices into </a:t>
            </a:r>
            <a:r>
              <a:rPr lang="en-US" altLang="ko-KR" sz="1300" kern="0" dirty="0" smtClean="0">
                <a:solidFill>
                  <a:prstClr val="black">
                    <a:lumMod val="85000"/>
                    <a:lumOff val="15000"/>
                  </a:prstClr>
                </a:solidFill>
                <a:latin typeface="SamsungOne 400" panose="020B0503030303020204" pitchFamily="34" charset="0"/>
                <a:ea typeface="SamsungOne 400" panose="020B0503030303020204" pitchFamily="34" charset="0"/>
                <a:sym typeface="Calibri"/>
              </a:rPr>
              <a:t>much-needed </a:t>
            </a:r>
            <a:r>
              <a:rPr lang="en-US" altLang="ko-KR" sz="1300" kern="0" dirty="0" err="1">
                <a:solidFill>
                  <a:prstClr val="black">
                    <a:lumMod val="85000"/>
                    <a:lumOff val="15000"/>
                  </a:prstClr>
                </a:solidFill>
                <a:latin typeface="SamsungOne 400" panose="020B0503030303020204" pitchFamily="34" charset="0"/>
                <a:ea typeface="SamsungOne 400" panose="020B0503030303020204" pitchFamily="34" charset="0"/>
                <a:sym typeface="Calibri"/>
              </a:rPr>
              <a:t>IoT</a:t>
            </a:r>
            <a:r>
              <a:rPr lang="en-US" altLang="ko-KR" sz="1300" kern="0" dirty="0">
                <a:solidFill>
                  <a:prstClr val="black">
                    <a:lumMod val="85000"/>
                    <a:lumOff val="15000"/>
                  </a:prstClr>
                </a:solidFill>
                <a:latin typeface="SamsungOne 400" panose="020B0503030303020204" pitchFamily="34" charset="0"/>
                <a:ea typeface="SamsungOne 400" panose="020B0503030303020204" pitchFamily="34" charset="0"/>
                <a:sym typeface="Calibri"/>
              </a:rPr>
              <a:t> services.</a:t>
            </a:r>
          </a:p>
        </p:txBody>
      </p:sp>
      <p:grpSp>
        <p:nvGrpSpPr>
          <p:cNvPr id="16" name="그룹 15">
            <a:extLst>
              <a:ext uri="{FF2B5EF4-FFF2-40B4-BE49-F238E27FC236}">
                <a16:creationId xmlns=""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17" name="직사각형 16">
              <a:extLst>
                <a:ext uri="{FF2B5EF4-FFF2-40B4-BE49-F238E27FC236}">
                  <a16:creationId xmlns=""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19" name="AutoShape 2">
              <a:extLst>
                <a:ext uri="{FF2B5EF4-FFF2-40B4-BE49-F238E27FC236}">
                  <a16:creationId xmlns=""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1" name="그룹 20">
            <a:extLst>
              <a:ext uri="{FF2B5EF4-FFF2-40B4-BE49-F238E27FC236}">
                <a16:creationId xmlns="" xmlns:a16="http://schemas.microsoft.com/office/drawing/2014/main" id="{5546DDD7-0649-48D2-9E99-1C9EA17BFAF3}"/>
              </a:ext>
            </a:extLst>
          </p:cNvPr>
          <p:cNvGrpSpPr/>
          <p:nvPr/>
        </p:nvGrpSpPr>
        <p:grpSpPr>
          <a:xfrm>
            <a:off x="441605" y="2528357"/>
            <a:ext cx="8899428" cy="233692"/>
            <a:chOff x="441747" y="1714333"/>
            <a:chExt cx="8902281" cy="233767"/>
          </a:xfrm>
        </p:grpSpPr>
        <p:sp>
          <p:nvSpPr>
            <p:cNvPr id="23" name="직사각형 22">
              <a:extLst>
                <a:ext uri="{FF2B5EF4-FFF2-40B4-BE49-F238E27FC236}">
                  <a16:creationId xmlns=""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24" name="AutoShape 2">
              <a:extLst>
                <a:ext uri="{FF2B5EF4-FFF2-40B4-BE49-F238E27FC236}">
                  <a16:creationId xmlns=""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25" name="직사각형 24">
            <a:extLst>
              <a:ext uri="{FF2B5EF4-FFF2-40B4-BE49-F238E27FC236}">
                <a16:creationId xmlns="" xmlns:a16="http://schemas.microsoft.com/office/drawing/2014/main" id="{244D4D2B-5542-4F46-90E9-10F108566ADA}"/>
              </a:ext>
            </a:extLst>
          </p:cNvPr>
          <p:cNvSpPr/>
          <p:nvPr/>
        </p:nvSpPr>
        <p:spPr>
          <a:xfrm>
            <a:off x="702723" y="2833142"/>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fontAlgn="base">
              <a:spcBef>
                <a:spcPct val="0"/>
              </a:spcBef>
              <a:spcAft>
                <a:spcPts val="800"/>
              </a:spcAft>
              <a:buClr>
                <a:srgbClr val="A5A5A5"/>
              </a:buClr>
              <a:buFont typeface="Wingdings" panose="05000000000000000000" pitchFamily="2" charset="2"/>
              <a:buChar char="ü"/>
              <a:defRPr/>
            </a:pPr>
            <a:r>
              <a:rPr lang="en-US" altLang="ko-KR" sz="1300" dirty="0" smtClean="0">
                <a:solidFill>
                  <a:prstClr val="black">
                    <a:lumMod val="85000"/>
                    <a:lumOff val="15000"/>
                  </a:prstClr>
                </a:solidFill>
                <a:latin typeface="SamsungOne 400" panose="020B0503030303020204" pitchFamily="34" charset="0"/>
              </a:rPr>
              <a:t>Unit 1. Galaxy Upcycling: </a:t>
            </a:r>
            <a:r>
              <a:rPr lang="en-US" altLang="ko-KR" sz="1300" dirty="0">
                <a:solidFill>
                  <a:prstClr val="black">
                    <a:lumMod val="85000"/>
                    <a:lumOff val="15000"/>
                  </a:prstClr>
                </a:solidFill>
                <a:latin typeface="SamsungOne 400" panose="020B0503030303020204" pitchFamily="34" charset="0"/>
              </a:rPr>
              <a:t>Introduction </a:t>
            </a:r>
          </a:p>
          <a:p>
            <a:pPr marL="285664" indent="-285664" defTabSz="457063" fontAlgn="base">
              <a:spcBef>
                <a:spcPct val="0"/>
              </a:spcBef>
              <a:spcAft>
                <a:spcPts val="800"/>
              </a:spcAft>
              <a:buClr>
                <a:srgbClr val="A5A5A5"/>
              </a:buClr>
              <a:buFont typeface="Wingdings" panose="05000000000000000000" pitchFamily="2" charset="2"/>
              <a:buChar char="ü"/>
              <a:defRPr/>
            </a:pPr>
            <a:r>
              <a:rPr lang="en-US" altLang="ko-KR" sz="1300" dirty="0" smtClean="0">
                <a:solidFill>
                  <a:prstClr val="black">
                    <a:lumMod val="85000"/>
                    <a:lumOff val="15000"/>
                  </a:prstClr>
                </a:solidFill>
                <a:latin typeface="SamsungOne 400" panose="020B0503030303020204" pitchFamily="34" charset="0"/>
              </a:rPr>
              <a:t>Unit 2. Galaxy Upcycling: </a:t>
            </a:r>
            <a:r>
              <a:rPr lang="en-US" altLang="ko-KR" sz="1300" dirty="0">
                <a:solidFill>
                  <a:prstClr val="black">
                    <a:lumMod val="85000"/>
                    <a:lumOff val="15000"/>
                  </a:prstClr>
                </a:solidFill>
                <a:latin typeface="SamsungOne 400" panose="020B0503030303020204" pitchFamily="34" charset="0"/>
              </a:rPr>
              <a:t>How-to (</a:t>
            </a:r>
            <a:r>
              <a:rPr lang="en-US" altLang="ko-KR" sz="1300" dirty="0" smtClean="0">
                <a:solidFill>
                  <a:prstClr val="black">
                    <a:lumMod val="85000"/>
                    <a:lumOff val="15000"/>
                  </a:prstClr>
                </a:solidFill>
                <a:latin typeface="SamsungOne 400" panose="020B0503030303020204" pitchFamily="34" charset="0"/>
              </a:rPr>
              <a:t>Basic Level</a:t>
            </a:r>
            <a:r>
              <a:rPr lang="en-US" altLang="ko-KR" sz="1300" dirty="0">
                <a:solidFill>
                  <a:prstClr val="black">
                    <a:lumMod val="85000"/>
                    <a:lumOff val="15000"/>
                  </a:prstClr>
                </a:solidFill>
                <a:latin typeface="SamsungOne 400" panose="020B0503030303020204" pitchFamily="34" charset="0"/>
              </a:rPr>
              <a:t>)</a:t>
            </a:r>
          </a:p>
          <a:p>
            <a:pPr marL="285664" indent="-285664" defTabSz="457063" fontAlgn="base">
              <a:spcBef>
                <a:spcPct val="0"/>
              </a:spcBef>
              <a:spcAft>
                <a:spcPts val="800"/>
              </a:spcAft>
              <a:buClr>
                <a:srgbClr val="A5A5A5"/>
              </a:buClr>
              <a:buFont typeface="Wingdings" panose="05000000000000000000" pitchFamily="2" charset="2"/>
              <a:buChar char="ü"/>
              <a:defRPr/>
            </a:pPr>
            <a:r>
              <a:rPr lang="en-US" altLang="ko-KR" sz="1300" dirty="0" smtClean="0">
                <a:solidFill>
                  <a:prstClr val="black">
                    <a:lumMod val="85000"/>
                    <a:lumOff val="15000"/>
                  </a:prstClr>
                </a:solidFill>
                <a:latin typeface="SamsungOne 400" panose="020B0503030303020204" pitchFamily="34" charset="0"/>
              </a:rPr>
              <a:t>Unit 3. SmartThings </a:t>
            </a:r>
            <a:r>
              <a:rPr lang="en-US" altLang="ko-KR" sz="1300" dirty="0">
                <a:solidFill>
                  <a:prstClr val="black">
                    <a:lumMod val="85000"/>
                    <a:lumOff val="15000"/>
                  </a:prstClr>
                </a:solidFill>
                <a:latin typeface="SamsungOne 400" panose="020B0503030303020204" pitchFamily="34" charset="0"/>
              </a:rPr>
              <a:t>Device SDK to </a:t>
            </a:r>
            <a:r>
              <a:rPr lang="en-US" altLang="ko-KR" sz="1300" dirty="0" smtClean="0">
                <a:solidFill>
                  <a:prstClr val="black">
                    <a:lumMod val="85000"/>
                    <a:lumOff val="15000"/>
                  </a:prstClr>
                </a:solidFill>
                <a:latin typeface="SamsungOne 400" panose="020B0503030303020204" pitchFamily="34" charset="0"/>
              </a:rPr>
              <a:t>Control </a:t>
            </a:r>
            <a:r>
              <a:rPr lang="en-US" altLang="ko-KR" sz="1300" dirty="0">
                <a:solidFill>
                  <a:prstClr val="black">
                    <a:lumMod val="85000"/>
                    <a:lumOff val="15000"/>
                  </a:prstClr>
                </a:solidFill>
                <a:latin typeface="SamsungOne 400" panose="020B0503030303020204" pitchFamily="34" charset="0"/>
              </a:rPr>
              <a:t>MCU (</a:t>
            </a:r>
            <a:r>
              <a:rPr lang="en-US" altLang="ko-KR" sz="1300" dirty="0" smtClean="0">
                <a:solidFill>
                  <a:prstClr val="black">
                    <a:lumMod val="85000"/>
                    <a:lumOff val="15000"/>
                  </a:prstClr>
                </a:solidFill>
                <a:latin typeface="SamsungOne 400" panose="020B0503030303020204" pitchFamily="34" charset="0"/>
              </a:rPr>
              <a:t>Advanced Level</a:t>
            </a:r>
            <a:r>
              <a:rPr lang="en-US" altLang="ko-KR" sz="1300" dirty="0">
                <a:solidFill>
                  <a:prstClr val="black">
                    <a:lumMod val="85000"/>
                    <a:lumOff val="15000"/>
                  </a:prstClr>
                </a:solidFill>
                <a:latin typeface="SamsungOne 400" panose="020B0503030303020204" pitchFamily="34" charset="0"/>
              </a:rPr>
              <a:t>)</a:t>
            </a:r>
          </a:p>
          <a:p>
            <a:pPr marL="285664" indent="-285664" defTabSz="457063" fontAlgn="base">
              <a:spcBef>
                <a:spcPct val="0"/>
              </a:spcBef>
              <a:spcAft>
                <a:spcPts val="800"/>
              </a:spcAft>
              <a:buClr>
                <a:srgbClr val="A5A5A5"/>
              </a:buClr>
              <a:buFont typeface="Wingdings" panose="05000000000000000000" pitchFamily="2" charset="2"/>
              <a:buChar char="ü"/>
              <a:defRPr/>
            </a:pPr>
            <a:r>
              <a:rPr lang="en-US" altLang="ko-KR" sz="1300" dirty="0" smtClean="0">
                <a:solidFill>
                  <a:prstClr val="black">
                    <a:lumMod val="85000"/>
                    <a:lumOff val="15000"/>
                  </a:prstClr>
                </a:solidFill>
                <a:latin typeface="SamsungOne 400" panose="020B0503030303020204" pitchFamily="34" charset="0"/>
              </a:rPr>
              <a:t>Unit 4. Final </a:t>
            </a:r>
            <a:r>
              <a:rPr lang="en-US" altLang="ko-KR" sz="1300" dirty="0">
                <a:solidFill>
                  <a:prstClr val="black">
                    <a:lumMod val="85000"/>
                    <a:lumOff val="15000"/>
                  </a:prstClr>
                </a:solidFill>
                <a:latin typeface="SamsungOne 400" panose="020B0503030303020204" pitchFamily="34" charset="0"/>
              </a:rPr>
              <a:t>Configuration and </a:t>
            </a:r>
            <a:r>
              <a:rPr lang="en-US" altLang="ko-KR" sz="1300" dirty="0" smtClean="0">
                <a:solidFill>
                  <a:prstClr val="black">
                    <a:lumMod val="85000"/>
                    <a:lumOff val="15000"/>
                  </a:prstClr>
                </a:solidFill>
                <a:latin typeface="SamsungOne 400" panose="020B0503030303020204" pitchFamily="34" charset="0"/>
              </a:rPr>
              <a:t>Test: </a:t>
            </a:r>
            <a:r>
              <a:rPr lang="en-US" altLang="ko-KR" sz="1300" dirty="0">
                <a:solidFill>
                  <a:prstClr val="black">
                    <a:lumMod val="85000"/>
                    <a:lumOff val="15000"/>
                  </a:prstClr>
                </a:solidFill>
                <a:latin typeface="SamsungOne 400" panose="020B0503030303020204" pitchFamily="34" charset="0"/>
              </a:rPr>
              <a:t>Smart Bulb</a:t>
            </a:r>
          </a:p>
        </p:txBody>
      </p:sp>
    </p:spTree>
    <p:extLst>
      <p:ext uri="{BB962C8B-B14F-4D97-AF65-F5344CB8AC3E}">
        <p14:creationId xmlns:p14="http://schemas.microsoft.com/office/powerpoint/2010/main" val="955638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156" y="2060907"/>
            <a:ext cx="1803892" cy="3708000"/>
          </a:xfrm>
          <a:prstGeom prst="rect">
            <a:avLst/>
          </a:prstGeom>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2925" y="2060907"/>
            <a:ext cx="1803892" cy="3708000"/>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7320" y="2060907"/>
            <a:ext cx="1803892" cy="3708000"/>
          </a:xfrm>
          <a:prstGeom prst="rect">
            <a:avLst/>
          </a:prstGeom>
        </p:spPr>
      </p:pic>
      <p:pic>
        <p:nvPicPr>
          <p:cNvPr id="6" name="그림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15" y="2060907"/>
            <a:ext cx="1803892" cy="3708000"/>
          </a:xfrm>
          <a:prstGeom prst="rect">
            <a:avLst/>
          </a:prstGeom>
        </p:spPr>
      </p:pic>
      <p:pic>
        <p:nvPicPr>
          <p:cNvPr id="5" name="그림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14358" y="2060907"/>
            <a:ext cx="1803892" cy="3708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Light Sensor</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2 : Routines Tab → Add Routine → Dark condition with illuminance level of Light sensor (1/3)</a:t>
            </a:r>
          </a:p>
        </p:txBody>
      </p:sp>
    </p:spTree>
    <p:extLst>
      <p:ext uri="{BB962C8B-B14F-4D97-AF65-F5344CB8AC3E}">
        <p14:creationId xmlns:p14="http://schemas.microsoft.com/office/powerpoint/2010/main" val="180247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8217" y="1925022"/>
            <a:ext cx="1926486" cy="3960000"/>
          </a:xfrm>
          <a:prstGeom prst="rect">
            <a:avLst/>
          </a:prstGeom>
        </p:spPr>
      </p:pic>
      <p:pic>
        <p:nvPicPr>
          <p:cNvPr id="13" name="그림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668" y="1925022"/>
            <a:ext cx="1926486" cy="3960000"/>
          </a:xfrm>
          <a:prstGeom prst="rect">
            <a:avLst/>
          </a:prstGeom>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05119" y="1925022"/>
            <a:ext cx="1926486" cy="3960000"/>
          </a:xfrm>
          <a:prstGeom prst="rect">
            <a:avLst/>
          </a:prstGeom>
        </p:spPr>
      </p:pic>
      <p:pic>
        <p:nvPicPr>
          <p:cNvPr id="11" name="그림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6433" y="1925022"/>
            <a:ext cx="1926486" cy="396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Light Sensor</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2 : Routines Tab → Add Routine → Dark condition with illuminance level of Light sensor (2/3)</a:t>
            </a:r>
          </a:p>
        </p:txBody>
      </p:sp>
    </p:spTree>
    <p:extLst>
      <p:ext uri="{BB962C8B-B14F-4D97-AF65-F5344CB8AC3E}">
        <p14:creationId xmlns:p14="http://schemas.microsoft.com/office/powerpoint/2010/main" val="4116374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0450" y="1933874"/>
            <a:ext cx="1926486" cy="3960000"/>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3336" y="1933874"/>
            <a:ext cx="1926486" cy="3960000"/>
          </a:xfrm>
          <a:prstGeom prst="rect">
            <a:avLst/>
          </a:prstGeom>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2104" y="1933874"/>
            <a:ext cx="1926486" cy="3960000"/>
          </a:xfrm>
          <a:prstGeom prst="rect">
            <a:avLst/>
          </a:prstGeom>
        </p:spPr>
      </p:pic>
      <p:pic>
        <p:nvPicPr>
          <p:cNvPr id="3" name="그림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931" y="1933874"/>
            <a:ext cx="1926486" cy="396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Light Sensor</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2 : Routines Tab → Add Routine → Dark condition with illuminance level of Light sensor (3/3)</a:t>
            </a:r>
          </a:p>
        </p:txBody>
      </p:sp>
    </p:spTree>
    <p:extLst>
      <p:ext uri="{BB962C8B-B14F-4D97-AF65-F5344CB8AC3E}">
        <p14:creationId xmlns:p14="http://schemas.microsoft.com/office/powerpoint/2010/main" val="1152654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851" y="2166019"/>
            <a:ext cx="1803892" cy="3708000"/>
          </a:xfrm>
          <a:prstGeom prst="rect">
            <a:avLst/>
          </a:prstGeom>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3907" y="2166019"/>
            <a:ext cx="1803892" cy="3708000"/>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6643" y="2166019"/>
            <a:ext cx="1803892" cy="3708000"/>
          </a:xfrm>
          <a:prstGeom prst="rect">
            <a:avLst/>
          </a:prstGeom>
        </p:spPr>
      </p:pic>
      <p:pic>
        <p:nvPicPr>
          <p:cNvPr id="5" name="그림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52115" y="2166019"/>
            <a:ext cx="1803892" cy="3708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Light Sensor</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3 : Routines Tab → Add Routine → Bright condition with illuminance level of Light sensor (1/2)</a:t>
            </a:r>
          </a:p>
        </p:txBody>
      </p:sp>
      <p:pic>
        <p:nvPicPr>
          <p:cNvPr id="6" name="그림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9379" y="2166019"/>
            <a:ext cx="1803892" cy="3708000"/>
          </a:xfrm>
          <a:prstGeom prst="rect">
            <a:avLst/>
          </a:prstGeom>
        </p:spPr>
      </p:pic>
    </p:spTree>
    <p:extLst>
      <p:ext uri="{BB962C8B-B14F-4D97-AF65-F5344CB8AC3E}">
        <p14:creationId xmlns:p14="http://schemas.microsoft.com/office/powerpoint/2010/main" val="2221952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3327" y="2243838"/>
            <a:ext cx="1803892" cy="3708000"/>
          </a:xfrm>
          <a:prstGeom prst="rect">
            <a:avLst/>
          </a:prstGeom>
        </p:spPr>
      </p:pic>
      <p:pic>
        <p:nvPicPr>
          <p:cNvPr id="9" name="그림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6378" y="2243838"/>
            <a:ext cx="1803892" cy="3708000"/>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0276" y="2243838"/>
            <a:ext cx="1803892" cy="3708000"/>
          </a:xfrm>
          <a:prstGeom prst="rect">
            <a:avLst/>
          </a:prstGeom>
        </p:spPr>
      </p:pic>
      <p:pic>
        <p:nvPicPr>
          <p:cNvPr id="5" name="그림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9429" y="2243838"/>
            <a:ext cx="1803892" cy="3708000"/>
          </a:xfrm>
          <a:prstGeom prst="rect">
            <a:avLst/>
          </a:prstGeom>
        </p:spPr>
      </p:pic>
      <p:pic>
        <p:nvPicPr>
          <p:cNvPr id="3" name="그림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479" y="2243838"/>
            <a:ext cx="1803892" cy="3708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Light Sensor</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3 : Routines Tab → Add Routine → Bright condition with illuminance level of Light sensor (2/2)</a:t>
            </a:r>
          </a:p>
          <a:p>
            <a:r>
              <a:rPr lang="en-US" altLang="ko-KR" dirty="0"/>
              <a:t>Step 4 : Make dark/bright condition with your finger → Check notification status</a:t>
            </a:r>
          </a:p>
        </p:txBody>
      </p:sp>
    </p:spTree>
    <p:extLst>
      <p:ext uri="{BB962C8B-B14F-4D97-AF65-F5344CB8AC3E}">
        <p14:creationId xmlns:p14="http://schemas.microsoft.com/office/powerpoint/2010/main" val="1794279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Sound Sensor</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439" y="2445286"/>
            <a:ext cx="3695070" cy="643957"/>
          </a:xfrm>
        </p:spPr>
        <p:txBody>
          <a:bodyPr>
            <a:noAutofit/>
          </a:bodyPr>
          <a:lstStyle/>
          <a:p>
            <a:r>
              <a:rPr lang="en-US" altLang="ko-KR" dirty="0"/>
              <a:t>The </a:t>
            </a:r>
            <a:r>
              <a:rPr lang="en-US" altLang="ko-KR" dirty="0" err="1"/>
              <a:t>IoT</a:t>
            </a:r>
            <a:r>
              <a:rPr lang="en-US" altLang="ko-KR" dirty="0"/>
              <a:t> thing uses </a:t>
            </a:r>
            <a:r>
              <a:rPr lang="en-US" altLang="ko-KR" dirty="0" smtClean="0"/>
              <a:t>a microphone </a:t>
            </a:r>
            <a:r>
              <a:rPr lang="en-US" altLang="ko-KR" dirty="0"/>
              <a:t>and </a:t>
            </a:r>
            <a:r>
              <a:rPr lang="en-US" altLang="ko-KR" dirty="0" smtClean="0"/>
              <a:t>a speaker </a:t>
            </a:r>
            <a:r>
              <a:rPr lang="en-US" altLang="ko-KR" dirty="0"/>
              <a:t>located </a:t>
            </a:r>
            <a:r>
              <a:rPr lang="en-US" altLang="ko-KR" dirty="0" smtClean="0"/>
              <a:t>on the backside of the </a:t>
            </a:r>
            <a:r>
              <a:rPr lang="en-US" altLang="ko-KR" dirty="0"/>
              <a:t>Galaxy device. </a:t>
            </a:r>
          </a:p>
          <a:p>
            <a:r>
              <a:rPr lang="en-US" altLang="ko-KR" dirty="0"/>
              <a:t>When the </a:t>
            </a:r>
            <a:r>
              <a:rPr lang="en-US" altLang="ko-KR" dirty="0" smtClean="0"/>
              <a:t>sound </a:t>
            </a:r>
            <a:r>
              <a:rPr lang="en-US" altLang="ko-KR" dirty="0"/>
              <a:t>sensor detects sound, it can send </a:t>
            </a:r>
            <a:r>
              <a:rPr lang="en-US" altLang="ko-KR" dirty="0" smtClean="0"/>
              <a:t>an alarm or a message </a:t>
            </a:r>
            <a:r>
              <a:rPr lang="en-US" altLang="ko-KR" dirty="0"/>
              <a:t>to your device.</a:t>
            </a:r>
          </a:p>
          <a:p>
            <a:r>
              <a:rPr lang="en-US" altLang="ko-KR" dirty="0"/>
              <a:t>Refer to this link </a:t>
            </a:r>
            <a:r>
              <a:rPr lang="en-US" altLang="ko-KR" dirty="0">
                <a:hlinkClick r:id="rId3"/>
              </a:rPr>
              <a:t>https://www.samsung.com/levant/support/mobile-devices/galaxy-s9-what-is-the-device-layout/</a:t>
            </a:r>
            <a:r>
              <a:rPr lang="en-US" altLang="ko-KR" dirty="0"/>
              <a:t> , to see examples and routine.</a:t>
            </a:r>
          </a:p>
        </p:txBody>
      </p:sp>
      <p:grpSp>
        <p:nvGrpSpPr>
          <p:cNvPr id="3" name="그룹 2"/>
          <p:cNvGrpSpPr/>
          <p:nvPr/>
        </p:nvGrpSpPr>
        <p:grpSpPr>
          <a:xfrm>
            <a:off x="4448945" y="2427345"/>
            <a:ext cx="3456383" cy="3298344"/>
            <a:chOff x="5920010" y="2918830"/>
            <a:chExt cx="3400425" cy="3457176"/>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010" y="2918830"/>
              <a:ext cx="340042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타원 7"/>
            <p:cNvSpPr/>
            <p:nvPr/>
          </p:nvSpPr>
          <p:spPr>
            <a:xfrm>
              <a:off x="7182976" y="3348163"/>
              <a:ext cx="249202" cy="544357"/>
            </a:xfrm>
            <a:prstGeom prst="ellipse">
              <a:avLst/>
            </a:prstGeom>
            <a:noFill/>
            <a:ln w="381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9" name="직사각형 8"/>
            <p:cNvSpPr/>
            <p:nvPr/>
          </p:nvSpPr>
          <p:spPr>
            <a:xfrm>
              <a:off x="6338484" y="3282768"/>
              <a:ext cx="618516" cy="387115"/>
            </a:xfrm>
            <a:prstGeom prst="rect">
              <a:avLst/>
            </a:prstGeom>
            <a:noFill/>
            <a:ln w="381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0" name="타원 9"/>
            <p:cNvSpPr/>
            <p:nvPr/>
          </p:nvSpPr>
          <p:spPr>
            <a:xfrm>
              <a:off x="7288162" y="5508403"/>
              <a:ext cx="249202" cy="544357"/>
            </a:xfrm>
            <a:prstGeom prst="ellipse">
              <a:avLst/>
            </a:prstGeom>
            <a:noFill/>
            <a:ln w="381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1" name="직사각형 10"/>
            <p:cNvSpPr/>
            <p:nvPr/>
          </p:nvSpPr>
          <p:spPr>
            <a:xfrm>
              <a:off x="6458570" y="5713038"/>
              <a:ext cx="504056" cy="387115"/>
            </a:xfrm>
            <a:prstGeom prst="rect">
              <a:avLst/>
            </a:prstGeom>
            <a:noFill/>
            <a:ln w="381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5" name="직사각형 14"/>
            <p:cNvSpPr/>
            <p:nvPr/>
          </p:nvSpPr>
          <p:spPr>
            <a:xfrm>
              <a:off x="6352058" y="5988891"/>
              <a:ext cx="598410" cy="387115"/>
            </a:xfrm>
            <a:prstGeom prst="rect">
              <a:avLst/>
            </a:prstGeom>
            <a:noFill/>
            <a:ln w="38100" cap="flat">
              <a:solidFill>
                <a:srgbClr val="92D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grpSp>
      <p:sp>
        <p:nvSpPr>
          <p:cNvPr id="16" name="Text Placeholder 2">
            <a:extLst>
              <a:ext uri="{FF2B5EF4-FFF2-40B4-BE49-F238E27FC236}">
                <a16:creationId xmlns="" xmlns:a16="http://schemas.microsoft.com/office/drawing/2014/main" id="{9F28DCFF-FECB-584B-8076-09DE94335196}"/>
              </a:ext>
            </a:extLst>
          </p:cNvPr>
          <p:cNvSpPr>
            <a:spLocks noGrp="1"/>
          </p:cNvSpPr>
          <p:nvPr>
            <p:ph type="body" sz="quarter" idx="11"/>
          </p:nvPr>
        </p:nvSpPr>
        <p:spPr>
          <a:xfrm>
            <a:off x="542222" y="1523052"/>
            <a:ext cx="8796528" cy="493776"/>
          </a:xfrm>
        </p:spPr>
        <p:txBody>
          <a:bodyPr/>
          <a:lstStyle/>
          <a:p>
            <a:r>
              <a:rPr lang="en-US" dirty="0"/>
              <a:t>Sound Sensor</a:t>
            </a:r>
            <a:endParaRPr lang="x-none" dirty="0"/>
          </a:p>
        </p:txBody>
      </p:sp>
      <p:grpSp>
        <p:nvGrpSpPr>
          <p:cNvPr id="12" name="그룹 11"/>
          <p:cNvGrpSpPr/>
          <p:nvPr/>
        </p:nvGrpSpPr>
        <p:grpSpPr>
          <a:xfrm>
            <a:off x="7977337" y="2412631"/>
            <a:ext cx="1532403" cy="3093719"/>
            <a:chOff x="7977337" y="2412631"/>
            <a:chExt cx="1532403" cy="3093719"/>
          </a:xfrm>
        </p:grpSpPr>
        <p:pic>
          <p:nvPicPr>
            <p:cNvPr id="5" name="그림 4"/>
            <p:cNvPicPr>
              <a:picLocks noChangeAspect="1"/>
            </p:cNvPicPr>
            <p:nvPr/>
          </p:nvPicPr>
          <p:blipFill>
            <a:blip r:embed="rId5"/>
            <a:stretch>
              <a:fillRect/>
            </a:stretch>
          </p:blipFill>
          <p:spPr>
            <a:xfrm>
              <a:off x="7977337" y="2412631"/>
              <a:ext cx="1532403" cy="3093719"/>
            </a:xfrm>
            <a:prstGeom prst="rect">
              <a:avLst/>
            </a:prstGeom>
          </p:spPr>
        </p:pic>
        <p:pic>
          <p:nvPicPr>
            <p:cNvPr id="6" name="그림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0462" y="2588579"/>
              <a:ext cx="1346487" cy="2767780"/>
            </a:xfrm>
            <a:prstGeom prst="rect">
              <a:avLst/>
            </a:prstGeom>
          </p:spPr>
        </p:pic>
      </p:grpSp>
    </p:spTree>
    <p:extLst>
      <p:ext uri="{BB962C8B-B14F-4D97-AF65-F5344CB8AC3E}">
        <p14:creationId xmlns:p14="http://schemas.microsoft.com/office/powerpoint/2010/main" val="2287372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333" y="1930848"/>
            <a:ext cx="1926486" cy="3960000"/>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5941" y="1930848"/>
            <a:ext cx="1926486" cy="3960000"/>
          </a:xfrm>
          <a:prstGeom prst="rect">
            <a:avLst/>
          </a:prstGeom>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9637" y="1930848"/>
            <a:ext cx="1926486" cy="396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Sound Sensor</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1 : SmartThings app → Devices → Sound sensor card → Check Sound detection status (</a:t>
            </a:r>
            <a:r>
              <a:rPr lang="en-US" altLang="ko-KR" dirty="0" err="1"/>
              <a:t>YAMNet</a:t>
            </a:r>
            <a:r>
              <a:rPr lang="en-US" altLang="ko-KR" dirty="0"/>
              <a:t>)</a:t>
            </a:r>
          </a:p>
        </p:txBody>
      </p:sp>
    </p:spTree>
    <p:extLst>
      <p:ext uri="{BB962C8B-B14F-4D97-AF65-F5344CB8AC3E}">
        <p14:creationId xmlns:p14="http://schemas.microsoft.com/office/powerpoint/2010/main" val="1432011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7649" y="2025603"/>
            <a:ext cx="1926486" cy="3960000"/>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94" y="2025603"/>
            <a:ext cx="1926486" cy="3960000"/>
          </a:xfrm>
          <a:prstGeom prst="rect">
            <a:avLst/>
          </a:prstGeom>
        </p:spPr>
      </p:pic>
      <p:pic>
        <p:nvPicPr>
          <p:cNvPr id="3" name="그림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3351" y="2025603"/>
            <a:ext cx="1926486" cy="396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Sound Sensor</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2 : Sound sensor card → More → Settings → Auto record sounds → Baby crying: On</a:t>
            </a:r>
          </a:p>
        </p:txBody>
      </p:sp>
    </p:spTree>
    <p:extLst>
      <p:ext uri="{BB962C8B-B14F-4D97-AF65-F5344CB8AC3E}">
        <p14:creationId xmlns:p14="http://schemas.microsoft.com/office/powerpoint/2010/main" val="762958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Sound Sensor</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3 : Sound sensor card → Timeline → Click baby icon → Check detected audio clip</a:t>
            </a:r>
          </a:p>
          <a:p>
            <a:endParaRPr lang="en-US" altLang="ko-KR" dirty="0"/>
          </a:p>
        </p:txBody>
      </p:sp>
      <p:pic>
        <p:nvPicPr>
          <p:cNvPr id="12" name="Picture 2" descr="D:\업사이클링\SIC 교육자료\Screenshot_20210628-234928_SmartThing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1564" y="2167588"/>
            <a:ext cx="1800000" cy="370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D:\업사이클링\SIC 교육자료\Screenshot_20210628-234938_SmartThing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3240" y="2167588"/>
            <a:ext cx="1800000" cy="37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88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Camera</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7" y="2346197"/>
            <a:ext cx="3478282" cy="2915621"/>
          </a:xfrm>
        </p:spPr>
        <p:txBody>
          <a:bodyPr>
            <a:noAutofit/>
          </a:bodyPr>
          <a:lstStyle/>
          <a:p>
            <a:r>
              <a:rPr lang="en-US" altLang="ko-KR" dirty="0"/>
              <a:t>The </a:t>
            </a:r>
            <a:r>
              <a:rPr lang="en-US" altLang="ko-KR" dirty="0" err="1"/>
              <a:t>IoT</a:t>
            </a:r>
            <a:r>
              <a:rPr lang="en-US" altLang="ko-KR" dirty="0"/>
              <a:t> Thing uses </a:t>
            </a:r>
            <a:r>
              <a:rPr lang="en-US" altLang="ko-KR" dirty="0" smtClean="0"/>
              <a:t>a microphone</a:t>
            </a:r>
            <a:r>
              <a:rPr lang="en-US" altLang="ko-KR" dirty="0"/>
              <a:t>, </a:t>
            </a:r>
            <a:r>
              <a:rPr lang="en-US" altLang="ko-KR" dirty="0" smtClean="0"/>
              <a:t>speaker</a:t>
            </a:r>
            <a:r>
              <a:rPr lang="en-US" altLang="ko-KR" dirty="0"/>
              <a:t>, </a:t>
            </a:r>
            <a:r>
              <a:rPr lang="en-US" altLang="ko-KR" dirty="0" smtClean="0"/>
              <a:t>flash </a:t>
            </a:r>
            <a:r>
              <a:rPr lang="en-US" altLang="ko-KR" dirty="0"/>
              <a:t>and </a:t>
            </a:r>
            <a:r>
              <a:rPr lang="en-US" altLang="ko-KR" dirty="0" smtClean="0"/>
              <a:t>front/back </a:t>
            </a:r>
            <a:r>
              <a:rPr lang="en-US" altLang="ko-KR" dirty="0"/>
              <a:t>c</a:t>
            </a:r>
            <a:r>
              <a:rPr lang="en-US" altLang="ko-KR" dirty="0" smtClean="0"/>
              <a:t>amera located on the </a:t>
            </a:r>
            <a:r>
              <a:rPr lang="en-US" altLang="ko-KR" dirty="0"/>
              <a:t>front/back side of </a:t>
            </a:r>
            <a:r>
              <a:rPr lang="en-US" altLang="ko-KR" dirty="0" smtClean="0"/>
              <a:t>the Galaxy </a:t>
            </a:r>
            <a:r>
              <a:rPr lang="en-US" altLang="ko-KR" dirty="0"/>
              <a:t>device.. </a:t>
            </a:r>
          </a:p>
          <a:p>
            <a:r>
              <a:rPr lang="en-US" altLang="ko-KR" dirty="0"/>
              <a:t>When the Camera detects motion or sound, it can capture or record with your device.</a:t>
            </a:r>
          </a:p>
          <a:p>
            <a:r>
              <a:rPr lang="en-US" altLang="ko-KR" dirty="0"/>
              <a:t>Refer to this link </a:t>
            </a:r>
            <a:r>
              <a:rPr lang="en-US" altLang="ko-KR" dirty="0">
                <a:hlinkClick r:id="rId3"/>
              </a:rPr>
              <a:t>https://www.samsung.com/levant/support/mobile-devices/galaxy-s9-what-is-the-device-layout/</a:t>
            </a:r>
            <a:r>
              <a:rPr lang="en-US" altLang="ko-KR" dirty="0"/>
              <a:t>,  to see examples and routine.</a:t>
            </a:r>
          </a:p>
          <a:p>
            <a:endParaRPr lang="en-US" altLang="ko-KR"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8905" y="2299929"/>
            <a:ext cx="3019895" cy="296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타원 7"/>
          <p:cNvSpPr/>
          <p:nvPr/>
        </p:nvSpPr>
        <p:spPr>
          <a:xfrm>
            <a:off x="5210537" y="2681848"/>
            <a:ext cx="221315" cy="519348"/>
          </a:xfrm>
          <a:prstGeom prst="ellips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9" name="직사각형 8"/>
          <p:cNvSpPr/>
          <p:nvPr/>
        </p:nvSpPr>
        <p:spPr>
          <a:xfrm>
            <a:off x="4460548" y="2628538"/>
            <a:ext cx="549300" cy="369330"/>
          </a:xfrm>
          <a:prstGeom prst="rect">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0" name="타원 9"/>
          <p:cNvSpPr/>
          <p:nvPr/>
        </p:nvSpPr>
        <p:spPr>
          <a:xfrm>
            <a:off x="5303952" y="4606625"/>
            <a:ext cx="221315" cy="519348"/>
          </a:xfrm>
          <a:prstGeom prst="ellips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1" name="직사각형 10"/>
          <p:cNvSpPr/>
          <p:nvPr/>
        </p:nvSpPr>
        <p:spPr>
          <a:xfrm>
            <a:off x="4624081" y="4768182"/>
            <a:ext cx="364515" cy="369330"/>
          </a:xfrm>
          <a:prstGeom prst="rect">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800" y="2299929"/>
            <a:ext cx="2740745" cy="3157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직사각형 14"/>
          <p:cNvSpPr/>
          <p:nvPr/>
        </p:nvSpPr>
        <p:spPr>
          <a:xfrm>
            <a:off x="6186739" y="2828486"/>
            <a:ext cx="270771" cy="369330"/>
          </a:xfrm>
          <a:prstGeom prst="rect">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6" name="타원 15"/>
          <p:cNvSpPr/>
          <p:nvPr/>
        </p:nvSpPr>
        <p:spPr>
          <a:xfrm>
            <a:off x="5480589" y="3002644"/>
            <a:ext cx="221315" cy="519348"/>
          </a:xfrm>
          <a:prstGeom prst="ellips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7" name="타원 16"/>
          <p:cNvSpPr/>
          <p:nvPr/>
        </p:nvSpPr>
        <p:spPr>
          <a:xfrm>
            <a:off x="5701904" y="3018015"/>
            <a:ext cx="110657" cy="519348"/>
          </a:xfrm>
          <a:prstGeom prst="ellips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8" name="타원 17"/>
          <p:cNvSpPr/>
          <p:nvPr/>
        </p:nvSpPr>
        <p:spPr>
          <a:xfrm>
            <a:off x="8587307" y="2721397"/>
            <a:ext cx="110657" cy="519348"/>
          </a:xfrm>
          <a:prstGeom prst="ellips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9" name="타원 18"/>
          <p:cNvSpPr/>
          <p:nvPr/>
        </p:nvSpPr>
        <p:spPr>
          <a:xfrm>
            <a:off x="8368515" y="2681848"/>
            <a:ext cx="221315" cy="519348"/>
          </a:xfrm>
          <a:prstGeom prst="ellips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20" name="직사각형 19"/>
          <p:cNvSpPr/>
          <p:nvPr/>
        </p:nvSpPr>
        <p:spPr>
          <a:xfrm>
            <a:off x="6182859" y="2188446"/>
            <a:ext cx="549300" cy="369330"/>
          </a:xfrm>
          <a:prstGeom prst="rect">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21" name="직사각형 20"/>
          <p:cNvSpPr/>
          <p:nvPr/>
        </p:nvSpPr>
        <p:spPr>
          <a:xfrm>
            <a:off x="9027295" y="2188446"/>
            <a:ext cx="383699" cy="369330"/>
          </a:xfrm>
          <a:prstGeom prst="rect">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22" name="직사각형 21"/>
          <p:cNvSpPr/>
          <p:nvPr/>
        </p:nvSpPr>
        <p:spPr>
          <a:xfrm>
            <a:off x="4454387" y="5019434"/>
            <a:ext cx="534209" cy="369330"/>
          </a:xfrm>
          <a:prstGeom prst="rect">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23" name="직사각형 22"/>
          <p:cNvSpPr/>
          <p:nvPr/>
        </p:nvSpPr>
        <p:spPr>
          <a:xfrm>
            <a:off x="9030560" y="2483512"/>
            <a:ext cx="549300" cy="369330"/>
          </a:xfrm>
          <a:prstGeom prst="rect">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24" name="Text Placeholder 2">
            <a:extLst>
              <a:ext uri="{FF2B5EF4-FFF2-40B4-BE49-F238E27FC236}">
                <a16:creationId xmlns="" xmlns:a16="http://schemas.microsoft.com/office/drawing/2014/main" id="{9F28DCFF-FECB-584B-8076-09DE94335196}"/>
              </a:ext>
            </a:extLst>
          </p:cNvPr>
          <p:cNvSpPr>
            <a:spLocks noGrp="1"/>
          </p:cNvSpPr>
          <p:nvPr>
            <p:ph type="body" sz="quarter" idx="11"/>
          </p:nvPr>
        </p:nvSpPr>
        <p:spPr>
          <a:xfrm>
            <a:off x="542222" y="1523052"/>
            <a:ext cx="8796528" cy="493776"/>
          </a:xfrm>
        </p:spPr>
        <p:txBody>
          <a:bodyPr/>
          <a:lstStyle/>
          <a:p>
            <a:r>
              <a:rPr lang="en-US" dirty="0"/>
              <a:t>Camera</a:t>
            </a:r>
            <a:endParaRPr lang="x-none" dirty="0"/>
          </a:p>
        </p:txBody>
      </p:sp>
    </p:spTree>
    <p:extLst>
      <p:ext uri="{BB962C8B-B14F-4D97-AF65-F5344CB8AC3E}">
        <p14:creationId xmlns:p14="http://schemas.microsoft.com/office/powerpoint/2010/main" val="152445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B396231F-4702-408F-B44F-D2EFF4ED2E06}"/>
              </a:ext>
            </a:extLst>
          </p:cNvPr>
          <p:cNvSpPr>
            <a:spLocks noGrp="1"/>
          </p:cNvSpPr>
          <p:nvPr>
            <p:ph type="body" sz="quarter" idx="10"/>
          </p:nvPr>
        </p:nvSpPr>
        <p:spPr/>
        <p:txBody>
          <a:bodyPr>
            <a:noAutofit/>
          </a:bodyPr>
          <a:lstStyle/>
          <a:p>
            <a:r>
              <a:rPr lang="en-US" altLang="ko-KR" dirty="0"/>
              <a:t>Galaxy </a:t>
            </a:r>
            <a:r>
              <a:rPr lang="en-US" altLang="ko-KR" dirty="0" smtClean="0"/>
              <a:t>Upcycling: </a:t>
            </a:r>
            <a:r>
              <a:rPr lang="en-US" altLang="ko-KR" dirty="0"/>
              <a:t>Introduction</a:t>
            </a:r>
          </a:p>
        </p:txBody>
      </p:sp>
      <p:sp>
        <p:nvSpPr>
          <p:cNvPr id="3" name="텍스트 개체 틀 2">
            <a:extLst>
              <a:ext uri="{FF2B5EF4-FFF2-40B4-BE49-F238E27FC236}">
                <a16:creationId xmlns="" xmlns:a16="http://schemas.microsoft.com/office/drawing/2014/main" id="{1640B4C5-5E71-4C55-AB79-D98C13605B5F}"/>
              </a:ext>
            </a:extLst>
          </p:cNvPr>
          <p:cNvSpPr>
            <a:spLocks noGrp="1"/>
          </p:cNvSpPr>
          <p:nvPr>
            <p:ph type="body" sz="quarter" idx="11"/>
          </p:nvPr>
        </p:nvSpPr>
        <p:spPr/>
        <p:txBody>
          <a:bodyPr/>
          <a:lstStyle/>
          <a:p>
            <a:r>
              <a:rPr lang="en-US" altLang="ko-KR" dirty="0"/>
              <a:t>Unit 1. </a:t>
            </a:r>
          </a:p>
        </p:txBody>
      </p:sp>
      <p:grpSp>
        <p:nvGrpSpPr>
          <p:cNvPr id="6" name="그룹 5"/>
          <p:cNvGrpSpPr/>
          <p:nvPr/>
        </p:nvGrpSpPr>
        <p:grpSpPr>
          <a:xfrm>
            <a:off x="1056646" y="4003778"/>
            <a:ext cx="7064707" cy="709882"/>
            <a:chOff x="1056646" y="4363933"/>
            <a:chExt cx="7064707" cy="709882"/>
          </a:xfrm>
        </p:grpSpPr>
        <p:sp>
          <p:nvSpPr>
            <p:cNvPr id="4" name="직사각형 3">
              <a:extLst>
                <a:ext uri="{FF2B5EF4-FFF2-40B4-BE49-F238E27FC236}">
                  <a16:creationId xmlns="" xmlns:a16="http://schemas.microsoft.com/office/drawing/2014/main" id="{0C15E050-65AA-4DCB-A9E6-DDBE20716196}"/>
                </a:ext>
              </a:extLst>
            </p:cNvPr>
            <p:cNvSpPr/>
            <p:nvPr/>
          </p:nvSpPr>
          <p:spPr>
            <a:xfrm>
              <a:off x="1239291" y="4365104"/>
              <a:ext cx="5512344" cy="276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spcAft>
                  <a:spcPts val="600"/>
                </a:spcAft>
              </a:pPr>
              <a:r>
                <a:rPr lang="en-US" altLang="ko-KR"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1.1. </a:t>
              </a:r>
              <a:r>
                <a:rPr lang="en-US" altLang="ko-KR"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Introduction to Galaxy Upcycling </a:t>
              </a:r>
            </a:p>
          </p:txBody>
        </p:sp>
        <p:sp>
          <p:nvSpPr>
            <p:cNvPr id="5" name="직사각형 4">
              <a:extLst>
                <a:ext uri="{FF2B5EF4-FFF2-40B4-BE49-F238E27FC236}">
                  <a16:creationId xmlns="" xmlns:a16="http://schemas.microsoft.com/office/drawing/2014/main" id="{7BB49159-CF5F-4D46-847B-0CEBFBED3A28}"/>
                </a:ext>
              </a:extLst>
            </p:cNvPr>
            <p:cNvSpPr/>
            <p:nvPr/>
          </p:nvSpPr>
          <p:spPr>
            <a:xfrm>
              <a:off x="1056646" y="4363933"/>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14" name="직사각형 13">
              <a:extLst>
                <a:ext uri="{FF2B5EF4-FFF2-40B4-BE49-F238E27FC236}">
                  <a16:creationId xmlns="" xmlns:a16="http://schemas.microsoft.com/office/drawing/2014/main" id="{0C15E050-65AA-4DCB-A9E6-DDBE20716196}"/>
                </a:ext>
              </a:extLst>
            </p:cNvPr>
            <p:cNvSpPr/>
            <p:nvPr/>
          </p:nvSpPr>
          <p:spPr>
            <a:xfrm>
              <a:off x="1239291" y="4797136"/>
              <a:ext cx="6882062" cy="276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400" latinLnBrk="1">
                <a:spcAft>
                  <a:spcPts val="600"/>
                </a:spcAft>
              </a:pPr>
              <a:r>
                <a:rPr lang="en-US" altLang="ko-KR" dirty="0" smtClean="0">
                  <a:solidFill>
                    <a:srgbClr val="404040"/>
                  </a:solidFill>
                  <a:latin typeface="SamsungOne 700" panose="020B0803030303020204" pitchFamily="34" charset="0"/>
                  <a:ea typeface="SamsungOne 700" panose="020B0803030303020204" pitchFamily="34" charset="0"/>
                  <a:cs typeface="Helvetica"/>
                  <a:sym typeface="Calibri"/>
                </a:rPr>
                <a:t>1.2. </a:t>
              </a:r>
              <a:r>
                <a:rPr lang="en-US" altLang="ko-KR" dirty="0">
                  <a:solidFill>
                    <a:srgbClr val="404040"/>
                  </a:solidFill>
                  <a:latin typeface="SamsungOne 700" panose="020B0803030303020204" pitchFamily="34" charset="0"/>
                  <a:ea typeface="SamsungOne 700" panose="020B0803030303020204" pitchFamily="34" charset="0"/>
                  <a:cs typeface="Helvetica"/>
                  <a:sym typeface="Calibri"/>
                </a:rPr>
                <a:t>Objective &amp; Overall Structure of S/W and H/W Architectures</a:t>
              </a:r>
            </a:p>
          </p:txBody>
        </p:sp>
        <p:sp>
          <p:nvSpPr>
            <p:cNvPr id="15" name="직사각형 14">
              <a:extLst>
                <a:ext uri="{FF2B5EF4-FFF2-40B4-BE49-F238E27FC236}">
                  <a16:creationId xmlns="" xmlns:a16="http://schemas.microsoft.com/office/drawing/2014/main" id="{7BB49159-CF5F-4D46-847B-0CEBFBED3A28}"/>
                </a:ext>
              </a:extLst>
            </p:cNvPr>
            <p:cNvSpPr/>
            <p:nvPr/>
          </p:nvSpPr>
          <p:spPr>
            <a:xfrm>
              <a:off x="1056646" y="4795981"/>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sz="2800" dirty="0">
                <a:solidFill>
                  <a:srgbClr val="1429A0"/>
                </a:solidFill>
                <a:latin typeface="Helvetica"/>
                <a:cs typeface="Helvetica"/>
                <a:sym typeface="Calibri"/>
              </a:endParaRPr>
            </a:p>
          </p:txBody>
        </p:sp>
      </p:grpSp>
    </p:spTree>
    <p:extLst>
      <p:ext uri="{BB962C8B-B14F-4D97-AF65-F5344CB8AC3E}">
        <p14:creationId xmlns:p14="http://schemas.microsoft.com/office/powerpoint/2010/main" val="143285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1148" y="1797956"/>
            <a:ext cx="2101621" cy="4320000"/>
          </a:xfrm>
          <a:prstGeom prst="rect">
            <a:avLst/>
          </a:prstGeom>
        </p:spPr>
      </p:pic>
      <p:pic>
        <p:nvPicPr>
          <p:cNvPr id="7" name="그림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625" y="1797956"/>
            <a:ext cx="2101621" cy="432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Camera</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1 : SmartThings app → Devices → Camera card → Check Live streaming status (</a:t>
            </a:r>
            <a:r>
              <a:rPr lang="en-US" altLang="ko-KR" dirty="0" err="1"/>
              <a:t>WebRTC</a:t>
            </a:r>
            <a:r>
              <a:rPr lang="en-US" altLang="ko-KR" dirty="0"/>
              <a:t>)</a:t>
            </a:r>
          </a:p>
          <a:p>
            <a:endParaRPr lang="en-US" altLang="ko-KR" dirty="0"/>
          </a:p>
        </p:txBody>
      </p:sp>
      <p:sp>
        <p:nvSpPr>
          <p:cNvPr id="3" name="직사각형 2"/>
          <p:cNvSpPr/>
          <p:nvPr/>
        </p:nvSpPr>
        <p:spPr>
          <a:xfrm>
            <a:off x="7473280" y="4797187"/>
            <a:ext cx="2160240" cy="938719"/>
          </a:xfrm>
          <a:prstGeom prst="rect">
            <a:avLst/>
          </a:prstGeom>
        </p:spPr>
        <p:txBody>
          <a:bodyPr wrap="square">
            <a:spAutoFit/>
          </a:bodyPr>
          <a:lstStyle/>
          <a:p>
            <a:pPr hangingPunct="0">
              <a:defRPr sz="1400" b="1">
                <a:solidFill>
                  <a:srgbClr val="FF0000"/>
                </a:solidFill>
                <a:latin typeface="SamsungOne 400"/>
                <a:ea typeface="SamsungOne 400"/>
                <a:cs typeface="SamsungOne 400"/>
                <a:sym typeface="SamsungOne 400"/>
              </a:defRPr>
            </a:pPr>
            <a:r>
              <a:rPr lang="en-US" altLang="ko-KR" sz="1100" b="1" kern="0" dirty="0">
                <a:solidFill>
                  <a:srgbClr val="FF0000"/>
                </a:solidFill>
                <a:latin typeface="SamsungOne 400"/>
                <a:ea typeface="SamsungOne 400"/>
                <a:sym typeface="SamsungOne 400"/>
              </a:rPr>
              <a:t>Video ratio is only controlled by rotate button on the old Galaxy device.</a:t>
            </a:r>
          </a:p>
          <a:p>
            <a:pPr hangingPunct="0">
              <a:defRPr sz="1400" b="1">
                <a:solidFill>
                  <a:srgbClr val="FF0000"/>
                </a:solidFill>
                <a:latin typeface="SamsungOne 400"/>
                <a:ea typeface="SamsungOne 400"/>
                <a:cs typeface="SamsungOne 400"/>
                <a:sym typeface="SamsungOne 400"/>
              </a:defRPr>
            </a:pPr>
            <a:r>
              <a:rPr lang="en-US" altLang="ko-KR" sz="1100" b="1" kern="0" dirty="0">
                <a:solidFill>
                  <a:srgbClr val="FF0000"/>
                </a:solidFill>
                <a:latin typeface="SamsungOne 400"/>
                <a:ea typeface="SamsungOne 400"/>
                <a:sym typeface="SamsungOne 400"/>
              </a:rPr>
              <a:t>So adjust Portrait/Landscape before enabling live streaming.</a:t>
            </a:r>
            <a:endParaRPr lang="ko-KR" altLang="en-US" sz="1100" b="1" kern="0" dirty="0">
              <a:solidFill>
                <a:srgbClr val="FF0000"/>
              </a:solidFill>
              <a:latin typeface="SamsungOne 400"/>
              <a:sym typeface="SamsungOne 400"/>
            </a:endParaRPr>
          </a:p>
        </p:txBody>
      </p:sp>
    </p:spTree>
    <p:extLst>
      <p:ext uri="{BB962C8B-B14F-4D97-AF65-F5344CB8AC3E}">
        <p14:creationId xmlns:p14="http://schemas.microsoft.com/office/powerpoint/2010/main" val="3137323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5421" y="2003308"/>
            <a:ext cx="1926486" cy="3960000"/>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0179" y="2003308"/>
            <a:ext cx="1926486" cy="3960000"/>
          </a:xfrm>
          <a:prstGeom prst="rect">
            <a:avLst/>
          </a:prstGeom>
        </p:spPr>
      </p:pic>
      <p:pic>
        <p:nvPicPr>
          <p:cNvPr id="5" name="그림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7800" y="2003308"/>
            <a:ext cx="1926486" cy="396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Camera</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2 : Camera card → More → Settings → Record automatically → Motion/Notify: On</a:t>
            </a:r>
          </a:p>
          <a:p>
            <a:endParaRPr lang="en-US" altLang="ko-KR" dirty="0"/>
          </a:p>
        </p:txBody>
      </p:sp>
    </p:spTree>
    <p:extLst>
      <p:ext uri="{BB962C8B-B14F-4D97-AF65-F5344CB8AC3E}">
        <p14:creationId xmlns:p14="http://schemas.microsoft.com/office/powerpoint/2010/main" val="3608966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1943" y="1792081"/>
            <a:ext cx="2101621" cy="4320000"/>
          </a:xfrm>
          <a:prstGeom prst="rect">
            <a:avLst/>
          </a:prstGeom>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7933" y="1792081"/>
            <a:ext cx="2101621" cy="432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Camera</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3 : Camera card → Video → Check detected video clip</a:t>
            </a:r>
          </a:p>
          <a:p>
            <a:endParaRPr lang="en-US" altLang="ko-KR" dirty="0"/>
          </a:p>
        </p:txBody>
      </p:sp>
    </p:spTree>
    <p:extLst>
      <p:ext uri="{BB962C8B-B14F-4D97-AF65-F5344CB8AC3E}">
        <p14:creationId xmlns:p14="http://schemas.microsoft.com/office/powerpoint/2010/main" val="2741636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Flashlight</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7" y="2346199"/>
            <a:ext cx="3339583" cy="643957"/>
          </a:xfrm>
        </p:spPr>
        <p:txBody>
          <a:bodyPr>
            <a:noAutofit/>
          </a:bodyPr>
          <a:lstStyle/>
          <a:p>
            <a:r>
              <a:rPr lang="en-US" altLang="ko-KR" dirty="0"/>
              <a:t>The </a:t>
            </a:r>
            <a:r>
              <a:rPr lang="en-US" altLang="ko-KR" dirty="0" err="1"/>
              <a:t>IoT</a:t>
            </a:r>
            <a:r>
              <a:rPr lang="en-US" altLang="ko-KR" dirty="0"/>
              <a:t> Thing uses </a:t>
            </a:r>
            <a:r>
              <a:rPr lang="en-US" altLang="ko-KR" dirty="0" smtClean="0"/>
              <a:t>a flash </a:t>
            </a:r>
            <a:r>
              <a:rPr lang="en-US" altLang="ko-KR" dirty="0"/>
              <a:t>located on the back side of the Galaxy device. </a:t>
            </a:r>
          </a:p>
          <a:p>
            <a:r>
              <a:rPr lang="en-US" altLang="ko-KR" dirty="0"/>
              <a:t>It can control </a:t>
            </a:r>
            <a:r>
              <a:rPr lang="en-US" altLang="ko-KR" dirty="0" smtClean="0"/>
              <a:t>turning the flashlight </a:t>
            </a:r>
            <a:r>
              <a:rPr lang="en-US" altLang="ko-KR" dirty="0"/>
              <a:t>on/off with your device.</a:t>
            </a:r>
          </a:p>
          <a:p>
            <a:r>
              <a:rPr lang="en-US" altLang="ko-KR" dirty="0"/>
              <a:t>Refer this link </a:t>
            </a:r>
            <a:r>
              <a:rPr lang="en-US" altLang="ko-KR" dirty="0">
                <a:hlinkClick r:id="rId3"/>
              </a:rPr>
              <a:t>https://www.samsung.com/levant/support/mobile-devices/galaxy-s9-what-is-the-device-layout/</a:t>
            </a:r>
            <a:r>
              <a:rPr lang="en-US" altLang="ko-KR" dirty="0"/>
              <a:t>, to see examples and routine.</a:t>
            </a:r>
          </a:p>
          <a:p>
            <a:endParaRPr lang="en-US" altLang="ko-KR"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8905" y="2299929"/>
            <a:ext cx="3019895" cy="296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직사각형 14"/>
          <p:cNvSpPr/>
          <p:nvPr/>
        </p:nvSpPr>
        <p:spPr>
          <a:xfrm>
            <a:off x="6186739" y="2828486"/>
            <a:ext cx="270771" cy="369330"/>
          </a:xfrm>
          <a:prstGeom prst="rect">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17" name="타원 16"/>
          <p:cNvSpPr/>
          <p:nvPr/>
        </p:nvSpPr>
        <p:spPr>
          <a:xfrm>
            <a:off x="5701904" y="3018015"/>
            <a:ext cx="110657" cy="519348"/>
          </a:xfrm>
          <a:prstGeom prst="ellipse">
            <a:avLst/>
          </a:prstGeom>
          <a:noFill/>
          <a:ln w="254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ko-KR" altLang="en-US" kern="0">
              <a:solidFill>
                <a:srgbClr val="000000"/>
              </a:solidFill>
              <a:latin typeface="Calibri"/>
              <a:ea typeface="Calibri"/>
              <a:cs typeface="Calibri"/>
              <a:sym typeface="Calibri"/>
            </a:endParaRPr>
          </a:p>
        </p:txBody>
      </p:sp>
      <p:sp>
        <p:nvSpPr>
          <p:cNvPr id="24" name="Text Placeholder 2">
            <a:extLst>
              <a:ext uri="{FF2B5EF4-FFF2-40B4-BE49-F238E27FC236}">
                <a16:creationId xmlns="" xmlns:a16="http://schemas.microsoft.com/office/drawing/2014/main" id="{9F28DCFF-FECB-584B-8076-09DE94335196}"/>
              </a:ext>
            </a:extLst>
          </p:cNvPr>
          <p:cNvSpPr>
            <a:spLocks noGrp="1"/>
          </p:cNvSpPr>
          <p:nvPr>
            <p:ph type="body" sz="quarter" idx="11"/>
          </p:nvPr>
        </p:nvSpPr>
        <p:spPr>
          <a:xfrm>
            <a:off x="542222" y="1523052"/>
            <a:ext cx="8796528" cy="493776"/>
          </a:xfrm>
        </p:spPr>
        <p:txBody>
          <a:bodyPr/>
          <a:lstStyle/>
          <a:p>
            <a:r>
              <a:rPr lang="en-US" dirty="0"/>
              <a:t>Flashlight</a:t>
            </a:r>
            <a:endParaRPr lang="x-none" dirty="0"/>
          </a:p>
        </p:txBody>
      </p:sp>
      <p:grpSp>
        <p:nvGrpSpPr>
          <p:cNvPr id="6" name="그룹 5"/>
          <p:cNvGrpSpPr/>
          <p:nvPr/>
        </p:nvGrpSpPr>
        <p:grpSpPr>
          <a:xfrm>
            <a:off x="7534317" y="2168101"/>
            <a:ext cx="1532403" cy="3093719"/>
            <a:chOff x="7534317" y="2168101"/>
            <a:chExt cx="1532403" cy="3093719"/>
          </a:xfrm>
        </p:grpSpPr>
        <p:pic>
          <p:nvPicPr>
            <p:cNvPr id="25" name="그림 24"/>
            <p:cNvPicPr>
              <a:picLocks noChangeAspect="1"/>
            </p:cNvPicPr>
            <p:nvPr/>
          </p:nvPicPr>
          <p:blipFill>
            <a:blip r:embed="rId5"/>
            <a:stretch>
              <a:fillRect/>
            </a:stretch>
          </p:blipFill>
          <p:spPr>
            <a:xfrm>
              <a:off x="7534317" y="2168101"/>
              <a:ext cx="1532403" cy="3093719"/>
            </a:xfrm>
            <a:prstGeom prst="rect">
              <a:avLst/>
            </a:prstGeom>
          </p:spPr>
        </p:pic>
        <p:pic>
          <p:nvPicPr>
            <p:cNvPr id="5" name="그림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7128" y="2347675"/>
              <a:ext cx="1341535" cy="2757600"/>
            </a:xfrm>
            <a:prstGeom prst="rect">
              <a:avLst/>
            </a:prstGeom>
          </p:spPr>
        </p:pic>
      </p:grpSp>
    </p:spTree>
    <p:extLst>
      <p:ext uri="{BB962C8B-B14F-4D97-AF65-F5344CB8AC3E}">
        <p14:creationId xmlns:p14="http://schemas.microsoft.com/office/powerpoint/2010/main" val="3070303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4667" y="1845609"/>
            <a:ext cx="2101621" cy="4320000"/>
          </a:xfrm>
          <a:prstGeom prst="rect">
            <a:avLst/>
          </a:prstGeom>
        </p:spPr>
      </p:pic>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4405" y="1845609"/>
            <a:ext cx="2101621" cy="4320000"/>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0613" y="1845609"/>
            <a:ext cx="2101621" cy="4320000"/>
          </a:xfrm>
          <a:prstGeom prst="rect">
            <a:avLst/>
          </a:prstGeom>
        </p:spPr>
      </p:pic>
      <p:pic>
        <p:nvPicPr>
          <p:cNvPr id="5" name="그림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7256" y="1845609"/>
            <a:ext cx="2101621" cy="432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Flashlight</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1 : SmartThings app → Devices → Light card → Check flashlight on/off and blinking</a:t>
            </a:r>
          </a:p>
          <a:p>
            <a:endParaRPr lang="en-US" altLang="ko-KR" dirty="0"/>
          </a:p>
        </p:txBody>
      </p:sp>
    </p:spTree>
    <p:extLst>
      <p:ext uri="{BB962C8B-B14F-4D97-AF65-F5344CB8AC3E}">
        <p14:creationId xmlns:p14="http://schemas.microsoft.com/office/powerpoint/2010/main" val="2038111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144" y="2277312"/>
            <a:ext cx="1926486" cy="3960000"/>
          </a:xfrm>
          <a:prstGeom prst="rect">
            <a:avLst/>
          </a:prstGeom>
        </p:spPr>
      </p:pic>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0248" y="2277312"/>
            <a:ext cx="1926486" cy="3960000"/>
          </a:xfrm>
          <a:prstGeom prst="rect">
            <a:avLst/>
          </a:prstGeom>
        </p:spPr>
      </p:pic>
      <p:pic>
        <p:nvPicPr>
          <p:cNvPr id="3" name="그림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1352" y="2277312"/>
            <a:ext cx="1926486" cy="3960000"/>
          </a:xfrm>
          <a:prstGeom prst="rect">
            <a:avLst/>
          </a:prstGeom>
        </p:spPr>
      </p:pic>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2.3. Controlling </a:t>
            </a:r>
            <a:r>
              <a:rPr lang="en-US" altLang="ko-KR" dirty="0" err="1" smtClean="0"/>
              <a:t>IoT</a:t>
            </a:r>
            <a:r>
              <a:rPr lang="en-US" altLang="ko-KR" dirty="0" smtClean="0"/>
              <a:t>: </a:t>
            </a:r>
            <a:r>
              <a:rPr lang="en-US" altLang="ko-KR" dirty="0"/>
              <a:t>Flashlight</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Step 2 : Light card → Routines tab → Add routine (+ button)</a:t>
            </a:r>
          </a:p>
          <a:p>
            <a:r>
              <a:rPr lang="en-US" altLang="ko-KR" dirty="0"/>
              <a:t>Step 3 : Make dark/bright condition with your finger → Check flashlight on/off status</a:t>
            </a:r>
          </a:p>
          <a:p>
            <a:endParaRPr lang="en-US" altLang="ko-KR" dirty="0"/>
          </a:p>
        </p:txBody>
      </p:sp>
    </p:spTree>
    <p:extLst>
      <p:ext uri="{BB962C8B-B14F-4D97-AF65-F5344CB8AC3E}">
        <p14:creationId xmlns:p14="http://schemas.microsoft.com/office/powerpoint/2010/main" val="587073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선 화살표 연결선 61"/>
          <p:cNvSpPr/>
          <p:nvPr/>
        </p:nvSpPr>
        <p:spPr>
          <a:xfrm flipV="1">
            <a:off x="3809335" y="4233404"/>
            <a:ext cx="2322081" cy="603400"/>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77" name="직선 화살표 연결선 62"/>
          <p:cNvSpPr/>
          <p:nvPr/>
        </p:nvSpPr>
        <p:spPr>
          <a:xfrm flipV="1">
            <a:off x="2432720" y="2413395"/>
            <a:ext cx="1595358" cy="3904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57" name="직선 화살표 연결선 62"/>
          <p:cNvSpPr/>
          <p:nvPr/>
        </p:nvSpPr>
        <p:spPr>
          <a:xfrm>
            <a:off x="2264648" y="2996953"/>
            <a:ext cx="1763431" cy="9828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31" name="직선 화살표 연결선 57"/>
          <p:cNvSpPr/>
          <p:nvPr/>
        </p:nvSpPr>
        <p:spPr>
          <a:xfrm>
            <a:off x="5482308" y="2799083"/>
            <a:ext cx="1613298" cy="910333"/>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78" name="TextBox 55"/>
          <p:cNvSpPr txBox="1"/>
          <p:nvPr/>
        </p:nvSpPr>
        <p:spPr>
          <a:xfrm>
            <a:off x="1390630" y="2451600"/>
            <a:ext cx="78803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MCU</a:t>
            </a:r>
          </a:p>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(ESP32)</a:t>
            </a:r>
            <a:endParaRPr sz="1600" kern="0" dirty="0">
              <a:solidFill>
                <a:srgbClr val="000000"/>
              </a:solidFill>
              <a:latin typeface="SamsungOne 400"/>
              <a:ea typeface="SamsungOne 400"/>
              <a:sym typeface="SamsungOne 400"/>
            </a:endParaRPr>
          </a:p>
        </p:txBody>
      </p:sp>
      <p:pic>
        <p:nvPicPr>
          <p:cNvPr id="76" name="Picture 17" descr="ESP32-S2 Saola 1R Development 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617" y="1987756"/>
            <a:ext cx="598061" cy="598061"/>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4"/>
          <p:cNvSpPr/>
          <p:nvPr/>
        </p:nvSpPr>
        <p:spPr>
          <a:xfrm>
            <a:off x="590811" y="1811504"/>
            <a:ext cx="2386321" cy="1286427"/>
          </a:xfrm>
          <a:prstGeom prst="roundRect">
            <a:avLst>
              <a:gd name="adj" fmla="val 7190"/>
            </a:avLst>
          </a:prstGeom>
          <a:solidFill>
            <a:srgbClr val="FF000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a:t>Practice Status</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02</a:t>
            </a:r>
            <a:endParaRPr lang="ko-KR" altLang="en-US" dirty="0"/>
          </a:p>
        </p:txBody>
      </p:sp>
      <p:grpSp>
        <p:nvGrpSpPr>
          <p:cNvPr id="27" name="직사각형 29"/>
          <p:cNvGrpSpPr/>
          <p:nvPr/>
        </p:nvGrpSpPr>
        <p:grpSpPr>
          <a:xfrm>
            <a:off x="7615206" y="3316642"/>
            <a:ext cx="1172647" cy="370843"/>
            <a:chOff x="0" y="0"/>
            <a:chExt cx="1172645" cy="370841"/>
          </a:xfrm>
        </p:grpSpPr>
        <p:sp>
          <p:nvSpPr>
            <p:cNvPr id="28" name="직사각형"/>
            <p:cNvSpPr/>
            <p:nvPr/>
          </p:nvSpPr>
          <p:spPr>
            <a:xfrm>
              <a:off x="0" y="8421"/>
              <a:ext cx="1172646" cy="354001"/>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9" name="Protocol"/>
            <p:cNvSpPr txBox="1"/>
            <p:nvPr/>
          </p:nvSpPr>
          <p:spPr>
            <a:xfrm>
              <a:off x="45718" y="0"/>
              <a:ext cx="1081209" cy="3708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a:solidFill>
                    <a:srgbClr val="FFFFFF"/>
                  </a:solidFill>
                  <a:latin typeface="SamsungOne 400"/>
                  <a:ea typeface="SamsungOne 400"/>
                  <a:cs typeface="SamsungOne 400"/>
                  <a:sym typeface="SamsungOne 400"/>
                </a:defRPr>
              </a:lvl1pPr>
            </a:lstStyle>
            <a:p>
              <a:pPr hangingPunct="0"/>
              <a:r>
                <a:rPr kern="0" dirty="0"/>
                <a:t>Protocol</a:t>
              </a:r>
            </a:p>
          </p:txBody>
        </p:sp>
      </p:grpSp>
      <p:sp>
        <p:nvSpPr>
          <p:cNvPr id="30" name="TextBox 55"/>
          <p:cNvSpPr txBox="1"/>
          <p:nvPr/>
        </p:nvSpPr>
        <p:spPr>
          <a:xfrm>
            <a:off x="1135312" y="5604832"/>
            <a:ext cx="184922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Old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Galaxy Upcycle app</a:t>
            </a:r>
          </a:p>
        </p:txBody>
      </p:sp>
      <p:grpSp>
        <p:nvGrpSpPr>
          <p:cNvPr id="32" name="TextBox 60"/>
          <p:cNvGrpSpPr/>
          <p:nvPr/>
        </p:nvGrpSpPr>
        <p:grpSpPr>
          <a:xfrm>
            <a:off x="6131415" y="3944298"/>
            <a:ext cx="964190" cy="594811"/>
            <a:chOff x="0" y="0"/>
            <a:chExt cx="964188" cy="594809"/>
          </a:xfrm>
        </p:grpSpPr>
        <p:sp>
          <p:nvSpPr>
            <p:cNvPr id="33" name="직사각형"/>
            <p:cNvSpPr/>
            <p:nvPr/>
          </p:nvSpPr>
          <p:spPr>
            <a:xfrm>
              <a:off x="0" y="112256"/>
              <a:ext cx="964189" cy="370298"/>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34" name="WebRTC"/>
            <p:cNvSpPr txBox="1"/>
            <p:nvPr/>
          </p:nvSpPr>
          <p:spPr>
            <a:xfrm>
              <a:off x="60831" y="0"/>
              <a:ext cx="842527" cy="5948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noAutofit/>
            </a:bodyPr>
            <a:lstStyle>
              <a:lvl1pPr algn="ctr">
                <a:defRPr sz="1200">
                  <a:solidFill>
                    <a:srgbClr val="FFFFFF"/>
                  </a:solidFill>
                  <a:latin typeface="SamsungOne 400"/>
                  <a:ea typeface="SamsungOne 400"/>
                  <a:cs typeface="SamsungOne 400"/>
                  <a:sym typeface="SamsungOne 400"/>
                </a:defRPr>
              </a:lvl1pPr>
            </a:lstStyle>
            <a:p>
              <a:pPr hangingPunct="0"/>
              <a:r>
                <a:rPr kern="0"/>
                <a:t>WebRTC</a:t>
              </a:r>
            </a:p>
          </p:txBody>
        </p:sp>
      </p:grpSp>
      <p:sp>
        <p:nvSpPr>
          <p:cNvPr id="58" name="TextBox 64"/>
          <p:cNvSpPr txBox="1"/>
          <p:nvPr/>
        </p:nvSpPr>
        <p:spPr>
          <a:xfrm rot="19903885">
            <a:off x="2729468" y="3158017"/>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59" name="TextBox 66"/>
          <p:cNvSpPr txBox="1"/>
          <p:nvPr/>
        </p:nvSpPr>
        <p:spPr>
          <a:xfrm rot="1601993">
            <a:off x="6050497" y="2953529"/>
            <a:ext cx="73994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b="1">
                <a:latin typeface="SamsungOne 400"/>
                <a:ea typeface="SamsungOne 400"/>
                <a:cs typeface="SamsungOne 400"/>
                <a:sym typeface="SamsungOne 400"/>
              </a:defRPr>
            </a:lvl1pPr>
          </a:lstStyle>
          <a:p>
            <a:pPr hangingPunct="0"/>
            <a:r>
              <a:rPr sz="1400" kern="0">
                <a:solidFill>
                  <a:srgbClr val="000000"/>
                </a:solidFill>
              </a:rPr>
              <a:t>Internet</a:t>
            </a:r>
          </a:p>
        </p:txBody>
      </p:sp>
      <p:grpSp>
        <p:nvGrpSpPr>
          <p:cNvPr id="60" name="그룹 67"/>
          <p:cNvGrpSpPr/>
          <p:nvPr/>
        </p:nvGrpSpPr>
        <p:grpSpPr>
          <a:xfrm>
            <a:off x="4238045" y="1863191"/>
            <a:ext cx="1227143" cy="1227143"/>
            <a:chOff x="0" y="0"/>
            <a:chExt cx="1227142" cy="1227142"/>
          </a:xfrm>
        </p:grpSpPr>
        <p:sp>
          <p:nvSpPr>
            <p:cNvPr id="61" name="타원 68"/>
            <p:cNvSpPr/>
            <p:nvPr/>
          </p:nvSpPr>
          <p:spPr>
            <a:xfrm>
              <a:off x="0" y="0"/>
              <a:ext cx="1227143" cy="1227143"/>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62" name="직사각형 69"/>
            <p:cNvSpPr txBox="1"/>
            <p:nvPr/>
          </p:nvSpPr>
          <p:spPr>
            <a:xfrm>
              <a:off x="201203" y="290405"/>
              <a:ext cx="824735" cy="650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hangingPunct="0">
                <a:defRPr>
                  <a:solidFill>
                    <a:srgbClr val="FFFFFF"/>
                  </a:solidFill>
                  <a:latin typeface="SamsungOne 400"/>
                  <a:ea typeface="SamsungOne 400"/>
                  <a:cs typeface="SamsungOne 400"/>
                  <a:sym typeface="SamsungOne 400"/>
                </a:defRPr>
              </a:pPr>
              <a:r>
                <a:rPr kern="0">
                  <a:solidFill>
                    <a:srgbClr val="FFFFFF"/>
                  </a:solidFill>
                  <a:latin typeface="SamsungOne 400"/>
                  <a:ea typeface="SamsungOne 400"/>
                  <a:sym typeface="SamsungOne 400"/>
                </a:rPr>
                <a:t>Smart</a:t>
              </a:r>
              <a:br>
                <a:rPr kern="0">
                  <a:solidFill>
                    <a:srgbClr val="FFFFFF"/>
                  </a:solidFill>
                  <a:latin typeface="SamsungOne 400"/>
                  <a:ea typeface="SamsungOne 400"/>
                  <a:sym typeface="SamsungOne 400"/>
                </a:rPr>
              </a:br>
              <a:r>
                <a:rPr kern="0">
                  <a:solidFill>
                    <a:srgbClr val="FFFFFF"/>
                  </a:solidFill>
                  <a:latin typeface="SamsungOne 400"/>
                  <a:ea typeface="SamsungOne 400"/>
                  <a:sym typeface="SamsungOne 400"/>
                </a:rPr>
                <a:t>Things</a:t>
              </a:r>
            </a:p>
          </p:txBody>
        </p:sp>
      </p:grpSp>
      <p:sp>
        <p:nvSpPr>
          <p:cNvPr id="63" name="TextBox 55"/>
          <p:cNvSpPr txBox="1"/>
          <p:nvPr/>
        </p:nvSpPr>
        <p:spPr>
          <a:xfrm>
            <a:off x="7364567" y="5020057"/>
            <a:ext cx="171457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Using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SmartThings app</a:t>
            </a:r>
          </a:p>
        </p:txBody>
      </p:sp>
      <p:grpSp>
        <p:nvGrpSpPr>
          <p:cNvPr id="64" name="직사각형 43"/>
          <p:cNvGrpSpPr/>
          <p:nvPr/>
        </p:nvGrpSpPr>
        <p:grpSpPr>
          <a:xfrm>
            <a:off x="4028078" y="2736333"/>
            <a:ext cx="726438" cy="354003"/>
            <a:chOff x="0" y="-1"/>
            <a:chExt cx="726436" cy="354002"/>
          </a:xfrm>
        </p:grpSpPr>
        <p:sp>
          <p:nvSpPr>
            <p:cNvPr id="65" name="직사각형"/>
            <p:cNvSpPr/>
            <p:nvPr/>
          </p:nvSpPr>
          <p:spPr>
            <a:xfrm>
              <a:off x="0" y="-1"/>
              <a:ext cx="726436" cy="354002"/>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66" name="MQTT"/>
            <p:cNvSpPr txBox="1"/>
            <p:nvPr/>
          </p:nvSpPr>
          <p:spPr>
            <a:xfrm>
              <a:off x="45719" y="38500"/>
              <a:ext cx="634998" cy="27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sz="1200">
                  <a:solidFill>
                    <a:srgbClr val="FFFFFF"/>
                  </a:solidFill>
                  <a:latin typeface="SamsungOne 400"/>
                  <a:ea typeface="SamsungOne 400"/>
                  <a:cs typeface="SamsungOne 400"/>
                  <a:sym typeface="SamsungOne 400"/>
                </a:defRPr>
              </a:lvl1pPr>
            </a:lstStyle>
            <a:p>
              <a:pPr hangingPunct="0"/>
              <a:r>
                <a:rPr kern="0"/>
                <a:t>MQTT</a:t>
              </a:r>
            </a:p>
          </p:txBody>
        </p:sp>
      </p:grpSp>
      <p:sp>
        <p:nvSpPr>
          <p:cNvPr id="67" name="TextBox 64"/>
          <p:cNvSpPr txBox="1"/>
          <p:nvPr/>
        </p:nvSpPr>
        <p:spPr>
          <a:xfrm rot="20722981">
            <a:off x="4379835" y="4272964"/>
            <a:ext cx="800376"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79" name="TextBox 64"/>
          <p:cNvSpPr txBox="1"/>
          <p:nvPr/>
        </p:nvSpPr>
        <p:spPr>
          <a:xfrm rot="826652">
            <a:off x="2908824" y="2324828"/>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47" name="직사각형 37"/>
          <p:cNvSpPr/>
          <p:nvPr/>
        </p:nvSpPr>
        <p:spPr>
          <a:xfrm>
            <a:off x="699278" y="1811504"/>
            <a:ext cx="565217"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kern="0" dirty="0">
                <a:solidFill>
                  <a:srgbClr val="000000"/>
                </a:solidFill>
              </a:rPr>
              <a:t>P</a:t>
            </a:r>
            <a:r>
              <a:rPr lang="en-US" kern="0" dirty="0">
                <a:solidFill>
                  <a:srgbClr val="000000"/>
                </a:solidFill>
              </a:rPr>
              <a:t>art</a:t>
            </a:r>
            <a:r>
              <a:rPr kern="0" dirty="0">
                <a:solidFill>
                  <a:srgbClr val="000000"/>
                </a:solidFill>
              </a:rPr>
              <a:t> </a:t>
            </a:r>
            <a:r>
              <a:rPr lang="en-US" kern="0" dirty="0">
                <a:solidFill>
                  <a:srgbClr val="000000"/>
                </a:solidFill>
              </a:rPr>
              <a:t>3</a:t>
            </a:r>
            <a:endParaRPr kern="0" dirty="0">
              <a:solidFill>
                <a:srgbClr val="000000"/>
              </a:solidFill>
            </a:endParaRPr>
          </a:p>
        </p:txBody>
      </p:sp>
      <p:sp>
        <p:nvSpPr>
          <p:cNvPr id="48" name="직사각형 44"/>
          <p:cNvSpPr/>
          <p:nvPr/>
        </p:nvSpPr>
        <p:spPr>
          <a:xfrm>
            <a:off x="3611373" y="1828240"/>
            <a:ext cx="2386321" cy="1483665"/>
          </a:xfrm>
          <a:prstGeom prst="roundRect">
            <a:avLst>
              <a:gd name="adj" fmla="val 6102"/>
            </a:avLst>
          </a:prstGeom>
          <a:solidFill>
            <a:srgbClr val="FF000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49" name="직사각형 37"/>
          <p:cNvSpPr/>
          <p:nvPr/>
        </p:nvSpPr>
        <p:spPr>
          <a:xfrm>
            <a:off x="3701979" y="1828240"/>
            <a:ext cx="568423"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kern="0" dirty="0">
                <a:solidFill>
                  <a:srgbClr val="000000"/>
                </a:solidFill>
              </a:rPr>
              <a:t>P</a:t>
            </a:r>
            <a:r>
              <a:rPr lang="en-US" kern="0" dirty="0">
                <a:solidFill>
                  <a:srgbClr val="000000"/>
                </a:solidFill>
              </a:rPr>
              <a:t>art</a:t>
            </a:r>
            <a:r>
              <a:rPr kern="0" dirty="0">
                <a:solidFill>
                  <a:srgbClr val="000000"/>
                </a:solidFill>
              </a:rPr>
              <a:t> </a:t>
            </a:r>
            <a:r>
              <a:rPr lang="en-US" kern="0" dirty="0">
                <a:solidFill>
                  <a:srgbClr val="000000"/>
                </a:solidFill>
              </a:rPr>
              <a:t>4</a:t>
            </a:r>
            <a:endParaRPr kern="0" dirty="0">
              <a:solidFill>
                <a:srgbClr val="000000"/>
              </a:solidFill>
            </a:endParaRPr>
          </a:p>
        </p:txBody>
      </p:sp>
      <p:grpSp>
        <p:nvGrpSpPr>
          <p:cNvPr id="56" name="그룹 55"/>
          <p:cNvGrpSpPr/>
          <p:nvPr/>
        </p:nvGrpSpPr>
        <p:grpSpPr>
          <a:xfrm>
            <a:off x="270022" y="4084270"/>
            <a:ext cx="3775177" cy="1578116"/>
            <a:chOff x="166222" y="3830642"/>
            <a:chExt cx="3775177" cy="1578116"/>
          </a:xfrm>
        </p:grpSpPr>
        <p:pic>
          <p:nvPicPr>
            <p:cNvPr id="68" name="Picture 4" descr="Samsung Galaxy Note9 - Samsung Galaxy Note 9 Цена Transparent PNG -  1200x1200 - Free Download on Nic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2697851" y="3839158"/>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Samsung Galaxy Note9 - Samsung Galaxy Note 9 Цена Transparent PNG -  1200x1200 - Free Download on Nic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1822406" y="3830642"/>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Samsung Galaxy S9 Png Transparent Background Samsung S9 - Clip 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325"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Samsung Galaxy S9 Png Transparent Background Samsung S9 - Clip 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222"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72" name="그림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7536" y="3938342"/>
              <a:ext cx="663762" cy="1364400"/>
            </a:xfrm>
            <a:prstGeom prst="rect">
              <a:avLst/>
            </a:prstGeom>
          </p:spPr>
        </p:pic>
        <p:pic>
          <p:nvPicPr>
            <p:cNvPr id="73" name="그림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0379" y="3945443"/>
              <a:ext cx="663762" cy="1364400"/>
            </a:xfrm>
            <a:prstGeom prst="rect">
              <a:avLst/>
            </a:prstGeom>
          </p:spPr>
        </p:pic>
        <p:pic>
          <p:nvPicPr>
            <p:cNvPr id="74" name="그림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98104" y="3963579"/>
              <a:ext cx="642746" cy="1321200"/>
            </a:xfrm>
            <a:prstGeom prst="rect">
              <a:avLst/>
            </a:prstGeom>
          </p:spPr>
        </p:pic>
        <p:pic>
          <p:nvPicPr>
            <p:cNvPr id="80" name="그림 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24694" y="3962130"/>
              <a:ext cx="642746" cy="1321200"/>
            </a:xfrm>
            <a:prstGeom prst="rect">
              <a:avLst/>
            </a:prstGeom>
          </p:spPr>
        </p:pic>
      </p:grpSp>
      <p:grpSp>
        <p:nvGrpSpPr>
          <p:cNvPr id="84" name="그룹 83"/>
          <p:cNvGrpSpPr/>
          <p:nvPr/>
        </p:nvGrpSpPr>
        <p:grpSpPr>
          <a:xfrm>
            <a:off x="7227034" y="3653233"/>
            <a:ext cx="1948990" cy="1487230"/>
            <a:chOff x="7252482" y="3429000"/>
            <a:chExt cx="1948990" cy="1487230"/>
          </a:xfrm>
        </p:grpSpPr>
        <p:pic>
          <p:nvPicPr>
            <p:cNvPr id="85" name="Picture 6" descr="Samsung Galaxy S21 Ultra 5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46755" y="3462457"/>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Samsung Galaxy S21 Ultra 5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52482" y="3429000"/>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87" name="그림 8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59406" y="3611671"/>
              <a:ext cx="533300" cy="1096229"/>
            </a:xfrm>
            <a:prstGeom prst="rect">
              <a:avLst/>
            </a:prstGeom>
          </p:spPr>
        </p:pic>
        <p:pic>
          <p:nvPicPr>
            <p:cNvPr id="95" name="그림 9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52680" y="3629346"/>
              <a:ext cx="539416" cy="1108800"/>
            </a:xfrm>
            <a:prstGeom prst="rect">
              <a:avLst/>
            </a:prstGeom>
          </p:spPr>
        </p:pic>
      </p:grpSp>
      <p:sp>
        <p:nvSpPr>
          <p:cNvPr id="89" name="직사각형 44"/>
          <p:cNvSpPr/>
          <p:nvPr/>
        </p:nvSpPr>
        <p:spPr>
          <a:xfrm>
            <a:off x="166222" y="3709416"/>
            <a:ext cx="3878977" cy="2455889"/>
          </a:xfrm>
          <a:prstGeom prst="roundRect">
            <a:avLst>
              <a:gd name="adj" fmla="val 6029"/>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88" name="직사각형 44"/>
          <p:cNvSpPr/>
          <p:nvPr/>
        </p:nvSpPr>
        <p:spPr>
          <a:xfrm>
            <a:off x="6081148" y="2904284"/>
            <a:ext cx="3408356" cy="2756964"/>
          </a:xfrm>
          <a:prstGeom prst="roundRect">
            <a:avLst>
              <a:gd name="adj" fmla="val 6559"/>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613294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B396231F-4702-408F-B44F-D2EFF4ED2E06}"/>
              </a:ext>
            </a:extLst>
          </p:cNvPr>
          <p:cNvSpPr>
            <a:spLocks noGrp="1"/>
          </p:cNvSpPr>
          <p:nvPr>
            <p:ph type="body" sz="quarter" idx="10"/>
          </p:nvPr>
        </p:nvSpPr>
        <p:spPr/>
        <p:txBody>
          <a:bodyPr>
            <a:noAutofit/>
          </a:bodyPr>
          <a:lstStyle/>
          <a:p>
            <a:r>
              <a:rPr lang="en-US" altLang="ko-KR" sz="3000" dirty="0"/>
              <a:t>SmartThings Device SDK to </a:t>
            </a:r>
            <a:r>
              <a:rPr lang="en-US" altLang="ko-KR" sz="3000" dirty="0" smtClean="0"/>
              <a:t>Control </a:t>
            </a:r>
            <a:r>
              <a:rPr lang="en-US" altLang="ko-KR" sz="3000" dirty="0"/>
              <a:t>MCU</a:t>
            </a:r>
          </a:p>
          <a:p>
            <a:r>
              <a:rPr lang="en-US" altLang="ko-KR" sz="2000" dirty="0">
                <a:latin typeface="Samsung Sharp Sans Medium" pitchFamily="2" charset="0"/>
                <a:ea typeface="Samsung Sharp Sans Medium" pitchFamily="2" charset="0"/>
                <a:cs typeface="Samsung Sharp Sans Medium" pitchFamily="2" charset="0"/>
              </a:rPr>
              <a:t>(</a:t>
            </a:r>
            <a:r>
              <a:rPr lang="en-US" altLang="ko-KR" sz="2000" dirty="0" smtClean="0">
                <a:latin typeface="Samsung Sharp Sans Medium" pitchFamily="2" charset="0"/>
                <a:ea typeface="Samsung Sharp Sans Medium" pitchFamily="2" charset="0"/>
                <a:cs typeface="Samsung Sharp Sans Medium" pitchFamily="2" charset="0"/>
              </a:rPr>
              <a:t>Advanced Level)</a:t>
            </a:r>
            <a:endParaRPr lang="en-US" altLang="ko-KR" sz="2000" dirty="0">
              <a:latin typeface="Samsung Sharp Sans Medium" pitchFamily="2" charset="0"/>
              <a:ea typeface="Samsung Sharp Sans Medium" pitchFamily="2" charset="0"/>
              <a:cs typeface="Samsung Sharp Sans Medium" pitchFamily="2" charset="0"/>
            </a:endParaRPr>
          </a:p>
        </p:txBody>
      </p:sp>
      <p:sp>
        <p:nvSpPr>
          <p:cNvPr id="3" name="텍스트 개체 틀 2">
            <a:extLst>
              <a:ext uri="{FF2B5EF4-FFF2-40B4-BE49-F238E27FC236}">
                <a16:creationId xmlns="" xmlns:a16="http://schemas.microsoft.com/office/drawing/2014/main" id="{1640B4C5-5E71-4C55-AB79-D98C13605B5F}"/>
              </a:ext>
            </a:extLst>
          </p:cNvPr>
          <p:cNvSpPr>
            <a:spLocks noGrp="1"/>
          </p:cNvSpPr>
          <p:nvPr>
            <p:ph type="body" sz="quarter" idx="11"/>
          </p:nvPr>
        </p:nvSpPr>
        <p:spPr/>
        <p:txBody>
          <a:bodyPr/>
          <a:lstStyle/>
          <a:p>
            <a:r>
              <a:rPr lang="en-US" altLang="ko-KR" dirty="0"/>
              <a:t>Unit 3. </a:t>
            </a:r>
          </a:p>
        </p:txBody>
      </p:sp>
      <p:grpSp>
        <p:nvGrpSpPr>
          <p:cNvPr id="6" name="그룹 5"/>
          <p:cNvGrpSpPr/>
          <p:nvPr/>
        </p:nvGrpSpPr>
        <p:grpSpPr>
          <a:xfrm>
            <a:off x="1056646" y="4143290"/>
            <a:ext cx="7784786" cy="1140739"/>
            <a:chOff x="1056646" y="4363933"/>
            <a:chExt cx="7784786" cy="1140739"/>
          </a:xfrm>
        </p:grpSpPr>
        <p:sp>
          <p:nvSpPr>
            <p:cNvPr id="4" name="직사각형 3">
              <a:extLst>
                <a:ext uri="{FF2B5EF4-FFF2-40B4-BE49-F238E27FC236}">
                  <a16:creationId xmlns="" xmlns:a16="http://schemas.microsoft.com/office/drawing/2014/main" id="{0C15E050-65AA-4DCB-A9E6-DDBE20716196}"/>
                </a:ext>
              </a:extLst>
            </p:cNvPr>
            <p:cNvSpPr/>
            <p:nvPr/>
          </p:nvSpPr>
          <p:spPr>
            <a:xfrm>
              <a:off x="1239291" y="4365088"/>
              <a:ext cx="7242101" cy="276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3.1. Introduction to STDK</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5" name="직사각형 4">
              <a:extLst>
                <a:ext uri="{FF2B5EF4-FFF2-40B4-BE49-F238E27FC236}">
                  <a16:creationId xmlns="" xmlns:a16="http://schemas.microsoft.com/office/drawing/2014/main" id="{7BB49159-CF5F-4D46-847B-0CEBFBED3A28}"/>
                </a:ext>
              </a:extLst>
            </p:cNvPr>
            <p:cNvSpPr/>
            <p:nvPr/>
          </p:nvSpPr>
          <p:spPr>
            <a:xfrm>
              <a:off x="1056646" y="4363933"/>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14" name="직사각형 13">
              <a:extLst>
                <a:ext uri="{FF2B5EF4-FFF2-40B4-BE49-F238E27FC236}">
                  <a16:creationId xmlns="" xmlns:a16="http://schemas.microsoft.com/office/drawing/2014/main" id="{0C15E050-65AA-4DCB-A9E6-DDBE20716196}"/>
                </a:ext>
              </a:extLst>
            </p:cNvPr>
            <p:cNvSpPr/>
            <p:nvPr/>
          </p:nvSpPr>
          <p:spPr>
            <a:xfrm>
              <a:off x="1239291" y="4797136"/>
              <a:ext cx="7602141" cy="276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3.2. Dev Environment Setup</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15" name="직사각형 14">
              <a:extLst>
                <a:ext uri="{FF2B5EF4-FFF2-40B4-BE49-F238E27FC236}">
                  <a16:creationId xmlns="" xmlns:a16="http://schemas.microsoft.com/office/drawing/2014/main" id="{7BB49159-CF5F-4D46-847B-0CEBFBED3A28}"/>
                </a:ext>
              </a:extLst>
            </p:cNvPr>
            <p:cNvSpPr/>
            <p:nvPr/>
          </p:nvSpPr>
          <p:spPr>
            <a:xfrm>
              <a:off x="1056646" y="4795981"/>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8" name="직사각형 7">
              <a:extLst>
                <a:ext uri="{FF2B5EF4-FFF2-40B4-BE49-F238E27FC236}">
                  <a16:creationId xmlns="" xmlns:a16="http://schemas.microsoft.com/office/drawing/2014/main" id="{0C15E050-65AA-4DCB-A9E6-DDBE20716196}"/>
                </a:ext>
              </a:extLst>
            </p:cNvPr>
            <p:cNvSpPr/>
            <p:nvPr/>
          </p:nvSpPr>
          <p:spPr>
            <a:xfrm>
              <a:off x="1239291" y="5228028"/>
              <a:ext cx="5512344" cy="276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3.3. Build Test</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9" name="직사각형 8">
              <a:extLst>
                <a:ext uri="{FF2B5EF4-FFF2-40B4-BE49-F238E27FC236}">
                  <a16:creationId xmlns="" xmlns:a16="http://schemas.microsoft.com/office/drawing/2014/main" id="{7BB49159-CF5F-4D46-847B-0CEBFBED3A28}"/>
                </a:ext>
              </a:extLst>
            </p:cNvPr>
            <p:cNvSpPr/>
            <p:nvPr/>
          </p:nvSpPr>
          <p:spPr>
            <a:xfrm>
              <a:off x="1056646" y="5226857"/>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grpSp>
    </p:spTree>
    <p:extLst>
      <p:ext uri="{BB962C8B-B14F-4D97-AF65-F5344CB8AC3E}">
        <p14:creationId xmlns:p14="http://schemas.microsoft.com/office/powerpoint/2010/main" val="3403869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3.1. Introduction to STDK </a:t>
            </a:r>
            <a:endParaRPr lang="en-US" altLang="ko-KR" dirty="0"/>
          </a:p>
        </p:txBody>
      </p:sp>
      <p:sp>
        <p:nvSpPr>
          <p:cNvPr id="5"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a:xfrm>
            <a:off x="8671228" y="482199"/>
            <a:ext cx="790985" cy="244800"/>
          </a:xfrm>
        </p:spPr>
        <p:txBody>
          <a:bodyPr/>
          <a:lstStyle/>
          <a:p>
            <a:r>
              <a:rPr lang="en-US" altLang="ko-KR" dirty="0" smtClean="0"/>
              <a:t>UNIT 03</a:t>
            </a:r>
            <a:endParaRPr lang="ko-KR" altLang="en-US" dirty="0"/>
          </a:p>
        </p:txBody>
      </p:sp>
      <p:sp>
        <p:nvSpPr>
          <p:cNvPr id="6"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60375" y="2348880"/>
            <a:ext cx="8785250" cy="2736304"/>
          </a:xfrm>
        </p:spPr>
        <p:txBody>
          <a:bodyPr>
            <a:noAutofit/>
          </a:bodyPr>
          <a:lstStyle/>
          <a:p>
            <a:pPr>
              <a:lnSpc>
                <a:spcPct val="100000"/>
              </a:lnSpc>
            </a:pPr>
            <a:r>
              <a:rPr kumimoji="0" lang="en-US" altLang="ko-KR" sz="2400" dirty="0">
                <a:solidFill>
                  <a:schemeClr val="tx1">
                    <a:lumMod val="75000"/>
                    <a:lumOff val="25000"/>
                  </a:schemeClr>
                </a:solidFill>
              </a:rPr>
              <a:t>STDK is a toolkit for </a:t>
            </a:r>
            <a:r>
              <a:rPr kumimoji="0" lang="en-US" altLang="ko-KR" sz="2400" dirty="0" err="1">
                <a:solidFill>
                  <a:schemeClr val="tx1">
                    <a:lumMod val="75000"/>
                    <a:lumOff val="25000"/>
                  </a:schemeClr>
                </a:solidFill>
              </a:rPr>
              <a:t>IoT</a:t>
            </a:r>
            <a:r>
              <a:rPr kumimoji="0" lang="en-US" altLang="ko-KR" sz="2400" dirty="0">
                <a:solidFill>
                  <a:schemeClr val="tx1">
                    <a:lumMod val="75000"/>
                    <a:lumOff val="25000"/>
                  </a:schemeClr>
                </a:solidFill>
              </a:rPr>
              <a:t> Thing development with SmartThings Platform.</a:t>
            </a:r>
          </a:p>
          <a:p>
            <a:pPr>
              <a:lnSpc>
                <a:spcPct val="100000"/>
              </a:lnSpc>
            </a:pPr>
            <a:r>
              <a:rPr kumimoji="0" lang="en-US" altLang="ko-KR" sz="2400" dirty="0">
                <a:solidFill>
                  <a:schemeClr val="tx1">
                    <a:lumMod val="75000"/>
                    <a:lumOff val="25000"/>
                  </a:schemeClr>
                </a:solidFill>
              </a:rPr>
              <a:t>In this class, you can experience real-life </a:t>
            </a:r>
            <a:r>
              <a:rPr kumimoji="0" lang="en-US" altLang="ko-KR" sz="2400" dirty="0" err="1">
                <a:solidFill>
                  <a:schemeClr val="tx1">
                    <a:lumMod val="75000"/>
                    <a:lumOff val="25000"/>
                  </a:schemeClr>
                </a:solidFill>
              </a:rPr>
              <a:t>IoT</a:t>
            </a:r>
            <a:r>
              <a:rPr kumimoji="0" lang="en-US" altLang="ko-KR" sz="2400" dirty="0">
                <a:solidFill>
                  <a:schemeClr val="tx1">
                    <a:lumMod val="75000"/>
                    <a:lumOff val="25000"/>
                  </a:schemeClr>
                </a:solidFill>
              </a:rPr>
              <a:t> development and get MCU control know-how to become </a:t>
            </a:r>
            <a:r>
              <a:rPr kumimoji="0" lang="en-US" altLang="ko-KR" sz="2400" dirty="0" smtClean="0">
                <a:solidFill>
                  <a:schemeClr val="tx1">
                    <a:lumMod val="75000"/>
                    <a:lumOff val="25000"/>
                  </a:schemeClr>
                </a:solidFill>
              </a:rPr>
              <a:t>an </a:t>
            </a:r>
            <a:r>
              <a:rPr kumimoji="0" lang="en-US" altLang="ko-KR" sz="2400" dirty="0" err="1" smtClean="0">
                <a:solidFill>
                  <a:schemeClr val="tx1">
                    <a:lumMod val="75000"/>
                    <a:lumOff val="25000"/>
                  </a:schemeClr>
                </a:solidFill>
              </a:rPr>
              <a:t>IoT</a:t>
            </a:r>
            <a:r>
              <a:rPr kumimoji="0" lang="en-US" altLang="ko-KR" sz="2400" dirty="0" smtClean="0">
                <a:solidFill>
                  <a:schemeClr val="tx1">
                    <a:lumMod val="75000"/>
                    <a:lumOff val="25000"/>
                  </a:schemeClr>
                </a:solidFill>
              </a:rPr>
              <a:t> </a:t>
            </a:r>
            <a:r>
              <a:rPr kumimoji="0" lang="en-US" altLang="ko-KR" sz="2400" dirty="0">
                <a:solidFill>
                  <a:schemeClr val="tx1">
                    <a:lumMod val="75000"/>
                    <a:lumOff val="25000"/>
                  </a:schemeClr>
                </a:solidFill>
              </a:rPr>
              <a:t>developer.</a:t>
            </a:r>
          </a:p>
        </p:txBody>
      </p:sp>
    </p:spTree>
    <p:extLst>
      <p:ext uri="{BB962C8B-B14F-4D97-AF65-F5344CB8AC3E}">
        <p14:creationId xmlns:p14="http://schemas.microsoft.com/office/powerpoint/2010/main" val="3887779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3.1. Introduction to STDK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Full Introduction Video during SDC (Samsung Developer Conference) 2019</a:t>
            </a:r>
          </a:p>
        </p:txBody>
      </p:sp>
      <p:sp>
        <p:nvSpPr>
          <p:cNvPr id="7" name="Rectangle 4"/>
          <p:cNvSpPr txBox="1"/>
          <p:nvPr/>
        </p:nvSpPr>
        <p:spPr>
          <a:xfrm>
            <a:off x="691964" y="1859317"/>
            <a:ext cx="8316413"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buClr>
                <a:srgbClr val="193EB0"/>
              </a:buClr>
              <a:buSzPct val="100000"/>
              <a:buFont typeface="Helvetica"/>
              <a:buChar char="‣"/>
              <a:defRPr sz="1400" u="sng">
                <a:solidFill>
                  <a:srgbClr val="0563C1"/>
                </a:solidFill>
                <a:uFill>
                  <a:solidFill>
                    <a:srgbClr val="0563C1"/>
                  </a:solidFill>
                </a:uFill>
                <a:latin typeface="SamsungOne 400"/>
                <a:ea typeface="SamsungOne 400"/>
                <a:cs typeface="SamsungOne 400"/>
                <a:sym typeface="SamsungOne 400"/>
                <a:hlinkClick r:id="" action="ppaction://noaction"/>
              </a:defRPr>
            </a:lvl1pPr>
          </a:lstStyle>
          <a:p>
            <a:pPr hangingPunct="0">
              <a:defRPr u="none">
                <a:solidFill>
                  <a:srgbClr val="000000"/>
                </a:solidFill>
                <a:uFillTx/>
              </a:defRPr>
            </a:pPr>
            <a:r>
              <a:rPr lang="en-US" u="none" kern="0" dirty="0">
                <a:solidFill>
                  <a:srgbClr val="000000"/>
                </a:solidFill>
                <a:uFillTx/>
              </a:rPr>
              <a:t>https://www.youtube.com/watch?v=Rjz0wept1fE</a:t>
            </a:r>
            <a:endParaRPr kern="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6191" y="2202618"/>
            <a:ext cx="6293621" cy="3933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637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2"/>
          <a:srcRect l="8927" r="10454" b="644"/>
          <a:stretch/>
        </p:blipFill>
        <p:spPr>
          <a:xfrm>
            <a:off x="5673080" y="2780929"/>
            <a:ext cx="3960440" cy="2744175"/>
          </a:xfrm>
          <a:prstGeom prst="rect">
            <a:avLst/>
          </a:prstGeom>
        </p:spPr>
      </p:pic>
      <p:sp>
        <p:nvSpPr>
          <p:cNvPr id="7" name="직사각형 6"/>
          <p:cNvSpPr/>
          <p:nvPr/>
        </p:nvSpPr>
        <p:spPr>
          <a:xfrm>
            <a:off x="560512" y="1772817"/>
            <a:ext cx="4608512" cy="4031873"/>
          </a:xfrm>
          <a:prstGeom prst="rect">
            <a:avLst/>
          </a:prstGeom>
        </p:spPr>
        <p:txBody>
          <a:bodyPr wrap="square">
            <a:spAutoFit/>
          </a:bodyPr>
          <a:lstStyle/>
          <a:p>
            <a:pPr hangingPunct="0"/>
            <a:r>
              <a:rPr lang="en-US" altLang="ko-KR" sz="1600" kern="0" dirty="0">
                <a:solidFill>
                  <a:srgbClr val="000000">
                    <a:lumMod val="75000"/>
                    <a:lumOff val="25000"/>
                  </a:srgbClr>
                </a:solidFill>
                <a:latin typeface="SamsungOne 400" panose="020B0503030303020204" pitchFamily="34" charset="0"/>
                <a:ea typeface="SamsungOne 400" panose="020B0503030303020204" pitchFamily="34" charset="0"/>
                <a:cs typeface="Helvetica"/>
                <a:sym typeface="Calibri"/>
              </a:rPr>
              <a:t>The initiative promotes upcycling old electronics as a creative solution to combat electronic waste and provides convenience for consumers in everyday life.</a:t>
            </a:r>
          </a:p>
          <a:p>
            <a:pPr hangingPunct="0"/>
            <a:endParaRPr lang="en-US" altLang="ko-KR" sz="1600" kern="0" dirty="0">
              <a:solidFill>
                <a:srgbClr val="000000">
                  <a:lumMod val="75000"/>
                  <a:lumOff val="25000"/>
                </a:srgbClr>
              </a:solidFill>
              <a:latin typeface="SamsungOne 400" panose="020B0503030303020204" pitchFamily="34" charset="0"/>
              <a:ea typeface="SamsungOne 400" panose="020B0503030303020204" pitchFamily="34" charset="0"/>
              <a:cs typeface="Helvetica"/>
              <a:sym typeface="Calibri"/>
            </a:endParaRPr>
          </a:p>
          <a:p>
            <a:pPr hangingPunct="0"/>
            <a:endParaRPr lang="en-US" altLang="ko-KR" sz="1600" kern="0" dirty="0">
              <a:solidFill>
                <a:srgbClr val="000000">
                  <a:lumMod val="75000"/>
                  <a:lumOff val="25000"/>
                </a:srgbClr>
              </a:solidFill>
              <a:latin typeface="SamsungOne 400" panose="020B0503030303020204" pitchFamily="34" charset="0"/>
              <a:ea typeface="SamsungOne 400" panose="020B0503030303020204" pitchFamily="34" charset="0"/>
              <a:cs typeface="Helvetica"/>
              <a:sym typeface="Calibri"/>
            </a:endParaRPr>
          </a:p>
          <a:p>
            <a:pPr hangingPunct="0"/>
            <a:r>
              <a:rPr lang="en-US" altLang="ko-KR" sz="1600" kern="0" dirty="0">
                <a:solidFill>
                  <a:srgbClr val="000000">
                    <a:lumMod val="75000"/>
                    <a:lumOff val="25000"/>
                  </a:srgbClr>
                </a:solidFill>
                <a:latin typeface="SamsungOne 400" panose="020B0503030303020204" pitchFamily="34" charset="0"/>
                <a:ea typeface="SamsungOne 400" panose="020B0503030303020204" pitchFamily="34" charset="0"/>
                <a:cs typeface="Helvetica"/>
                <a:sym typeface="Calibri"/>
              </a:rPr>
              <a:t>With Galaxy Upcycling at Home, users can easily turn their old Galaxy devices into smart home devices like a childcare monitor, a pet care solution and other tools that meet individual lifestyle needs.</a:t>
            </a:r>
          </a:p>
          <a:p>
            <a:pPr hangingPunct="0"/>
            <a:endParaRPr lang="en-US" altLang="ko-KR" sz="1600" kern="0" dirty="0">
              <a:solidFill>
                <a:srgbClr val="000000">
                  <a:lumMod val="75000"/>
                  <a:lumOff val="25000"/>
                </a:srgbClr>
              </a:solidFill>
              <a:latin typeface="SamsungOne 400" panose="020B0503030303020204" pitchFamily="34" charset="0"/>
              <a:ea typeface="SamsungOne 400" panose="020B0503030303020204" pitchFamily="34" charset="0"/>
              <a:cs typeface="Helvetica"/>
              <a:sym typeface="Calibri"/>
            </a:endParaRPr>
          </a:p>
          <a:p>
            <a:pPr hangingPunct="0"/>
            <a:endParaRPr lang="en-US" altLang="ko-KR" sz="1600" kern="0" dirty="0">
              <a:solidFill>
                <a:srgbClr val="000000">
                  <a:lumMod val="75000"/>
                  <a:lumOff val="25000"/>
                </a:srgbClr>
              </a:solidFill>
              <a:latin typeface="SamsungOne 400" panose="020B0503030303020204" pitchFamily="34" charset="0"/>
              <a:ea typeface="SamsungOne 400" panose="020B0503030303020204" pitchFamily="34" charset="0"/>
              <a:cs typeface="Helvetica"/>
              <a:sym typeface="Calibri"/>
            </a:endParaRPr>
          </a:p>
          <a:p>
            <a:pPr hangingPunct="0"/>
            <a:r>
              <a:rPr lang="en-US" altLang="ko-KR" sz="1600" kern="0" dirty="0">
                <a:solidFill>
                  <a:srgbClr val="000000">
                    <a:lumMod val="75000"/>
                    <a:lumOff val="25000"/>
                  </a:srgbClr>
                </a:solidFill>
                <a:latin typeface="SamsungOne 400" panose="020B0503030303020204" pitchFamily="34" charset="0"/>
                <a:ea typeface="SamsungOne 400" panose="020B0503030303020204" pitchFamily="34" charset="0"/>
                <a:cs typeface="Helvetica"/>
                <a:sym typeface="Calibri"/>
              </a:rPr>
              <a:t>Users can transform their old devices through SmartThings Labs, a feature within the SmartThings app.</a:t>
            </a:r>
          </a:p>
        </p:txBody>
      </p:sp>
      <p:sp>
        <p:nvSpPr>
          <p:cNvPr id="5"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1.1. Introduction to Galaxy Upcycling </a:t>
            </a:r>
            <a:endParaRPr lang="en-US" altLang="ko-KR" dirty="0"/>
          </a:p>
        </p:txBody>
      </p:sp>
      <p:sp>
        <p:nvSpPr>
          <p:cNvPr id="8"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a:xfrm>
            <a:off x="8671228" y="482199"/>
            <a:ext cx="790985" cy="244800"/>
          </a:xfrm>
        </p:spPr>
        <p:txBody>
          <a:bodyPr/>
          <a:lstStyle/>
          <a:p>
            <a:r>
              <a:rPr lang="en-US" altLang="ko-KR" dirty="0" smtClean="0"/>
              <a:t>UNIT 01</a:t>
            </a:r>
            <a:endParaRPr lang="ko-KR" altLang="en-US" dirty="0"/>
          </a:p>
        </p:txBody>
      </p:sp>
    </p:spTree>
    <p:extLst>
      <p:ext uri="{BB962C8B-B14F-4D97-AF65-F5344CB8AC3E}">
        <p14:creationId xmlns:p14="http://schemas.microsoft.com/office/powerpoint/2010/main" val="1545512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3.1. Introduction to STDK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Reference in Code Lab</a:t>
            </a:r>
          </a:p>
        </p:txBody>
      </p:sp>
      <p:sp>
        <p:nvSpPr>
          <p:cNvPr id="9" name="Rectangle 4"/>
          <p:cNvSpPr txBox="1"/>
          <p:nvPr/>
        </p:nvSpPr>
        <p:spPr>
          <a:xfrm>
            <a:off x="691964" y="1859317"/>
            <a:ext cx="8316413"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buClr>
                <a:srgbClr val="193EB0"/>
              </a:buClr>
              <a:buSzPct val="100000"/>
              <a:buFont typeface="Helvetica"/>
              <a:buChar char="‣"/>
              <a:defRPr sz="1400" u="sng">
                <a:solidFill>
                  <a:srgbClr val="0563C1"/>
                </a:solidFill>
                <a:uFill>
                  <a:solidFill>
                    <a:srgbClr val="0563C1"/>
                  </a:solidFill>
                </a:uFill>
                <a:latin typeface="SamsungOne 400"/>
                <a:ea typeface="SamsungOne 400"/>
                <a:cs typeface="SamsungOne 400"/>
                <a:sym typeface="SamsungOne 400"/>
                <a:hlinkClick r:id="" action="ppaction://noaction"/>
              </a:defRPr>
            </a:lvl1pPr>
          </a:lstStyle>
          <a:p>
            <a:pPr hangingPunct="0">
              <a:defRPr u="none">
                <a:solidFill>
                  <a:srgbClr val="000000"/>
                </a:solidFill>
                <a:uFillTx/>
              </a:defRPr>
            </a:pPr>
            <a:r>
              <a:rPr lang="en-US" u="none" kern="0" dirty="0">
                <a:solidFill>
                  <a:srgbClr val="000000"/>
                </a:solidFill>
                <a:uFillTx/>
              </a:rPr>
              <a:t>https://developer.samsung.com/codelab/smartthings/smartthings-device-sdk/overview.html</a:t>
            </a:r>
            <a:endParaRPr kern="0"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478" y="2204864"/>
            <a:ext cx="7735047" cy="393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138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3.1. Introduction to STDK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Reference in SmartThings Community</a:t>
            </a:r>
          </a:p>
        </p:txBody>
      </p:sp>
      <p:sp>
        <p:nvSpPr>
          <p:cNvPr id="7" name="Rectangle 4"/>
          <p:cNvSpPr txBox="1"/>
          <p:nvPr/>
        </p:nvSpPr>
        <p:spPr>
          <a:xfrm>
            <a:off x="691964" y="1859317"/>
            <a:ext cx="8316413"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buClr>
                <a:srgbClr val="193EB0"/>
              </a:buClr>
              <a:buSzPct val="100000"/>
              <a:buFont typeface="Helvetica"/>
              <a:buChar char="‣"/>
              <a:defRPr sz="1400" u="sng">
                <a:solidFill>
                  <a:srgbClr val="0563C1"/>
                </a:solidFill>
                <a:uFill>
                  <a:solidFill>
                    <a:srgbClr val="0563C1"/>
                  </a:solidFill>
                </a:uFill>
                <a:latin typeface="SamsungOne 400"/>
                <a:ea typeface="SamsungOne 400"/>
                <a:cs typeface="SamsungOne 400"/>
                <a:sym typeface="SamsungOne 400"/>
                <a:hlinkClick r:id="" action="ppaction://noaction"/>
              </a:defRPr>
            </a:lvl1pPr>
          </a:lstStyle>
          <a:p>
            <a:pPr hangingPunct="0">
              <a:defRPr u="none">
                <a:solidFill>
                  <a:srgbClr val="000000"/>
                </a:solidFill>
                <a:uFillTx/>
              </a:defRPr>
            </a:pPr>
            <a:r>
              <a:rPr lang="en-US" u="none" kern="0" dirty="0">
                <a:solidFill>
                  <a:srgbClr val="000000"/>
                </a:solidFill>
                <a:uFillTx/>
              </a:rPr>
              <a:t>https://community.smartthings.com/t/how-to-build-direct-connected-devices/204055</a:t>
            </a:r>
            <a:endParaRPr kern="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214" y="2166657"/>
            <a:ext cx="6799575" cy="400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3209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3.2. Dev Environment Setup</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normAutofit/>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Install Docker Desktop for simple build</a:t>
            </a:r>
          </a:p>
        </p:txBody>
      </p:sp>
      <p:sp>
        <p:nvSpPr>
          <p:cNvPr id="9" name="Rectangle 4"/>
          <p:cNvSpPr txBox="1"/>
          <p:nvPr/>
        </p:nvSpPr>
        <p:spPr>
          <a:xfrm>
            <a:off x="691964" y="1859317"/>
            <a:ext cx="8316413"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buClr>
                <a:srgbClr val="193EB0"/>
              </a:buClr>
              <a:buSzPct val="100000"/>
              <a:buFont typeface="Helvetica"/>
              <a:buChar char="‣"/>
              <a:defRPr sz="1400" u="sng">
                <a:solidFill>
                  <a:srgbClr val="0563C1"/>
                </a:solidFill>
                <a:uFill>
                  <a:solidFill>
                    <a:srgbClr val="0563C1"/>
                  </a:solidFill>
                </a:uFill>
                <a:latin typeface="SamsungOne 400"/>
                <a:ea typeface="SamsungOne 400"/>
                <a:cs typeface="SamsungOne 400"/>
                <a:sym typeface="SamsungOne 400"/>
                <a:hlinkClick r:id="" action="ppaction://noaction"/>
              </a:defRPr>
            </a:lvl1pPr>
          </a:lstStyle>
          <a:p>
            <a:pPr hangingPunct="0">
              <a:defRPr u="none">
                <a:solidFill>
                  <a:srgbClr val="000000"/>
                </a:solidFill>
                <a:uFillTx/>
              </a:defRPr>
            </a:pPr>
            <a:r>
              <a:rPr lang="en-US" u="none" kern="0" dirty="0">
                <a:solidFill>
                  <a:srgbClr val="000000"/>
                </a:solidFill>
                <a:uFillTx/>
              </a:rPr>
              <a:t>https://www.docker.com/products/docker-desktop</a:t>
            </a:r>
            <a:endParaRPr kern="0"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547" y="2208698"/>
            <a:ext cx="7054909" cy="388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0962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3.2. Dev Environment Setup</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Get </a:t>
            </a:r>
            <a:r>
              <a:rPr lang="en-US" altLang="ko-KR" dirty="0" err="1"/>
              <a:t>github</a:t>
            </a:r>
            <a:r>
              <a:rPr lang="en-US" altLang="ko-KR" dirty="0"/>
              <a:t> project to use </a:t>
            </a:r>
            <a:r>
              <a:rPr lang="en-US" altLang="ko-KR" dirty="0" err="1"/>
              <a:t>docker</a:t>
            </a:r>
            <a:r>
              <a:rPr lang="en-US" altLang="ko-KR" dirty="0"/>
              <a:t> build file</a:t>
            </a:r>
          </a:p>
        </p:txBody>
      </p:sp>
      <p:sp>
        <p:nvSpPr>
          <p:cNvPr id="8" name="TextBox 7"/>
          <p:cNvSpPr txBox="1"/>
          <p:nvPr/>
        </p:nvSpPr>
        <p:spPr>
          <a:xfrm>
            <a:off x="1928664" y="2708920"/>
            <a:ext cx="6048672" cy="230832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kern="0" dirty="0">
                <a:solidFill>
                  <a:srgbClr val="FFFFFF"/>
                </a:solidFill>
                <a:latin typeface="Calibri"/>
                <a:cs typeface="Calibri"/>
                <a:sym typeface="Calibri"/>
              </a:rPr>
              <a:t>$ </a:t>
            </a:r>
            <a:r>
              <a:rPr lang="en-US" altLang="ko-KR" kern="0" dirty="0">
                <a:solidFill>
                  <a:srgbClr val="00B050"/>
                </a:solidFill>
                <a:latin typeface="Calibri"/>
                <a:cs typeface="Calibri"/>
                <a:sym typeface="Calibri"/>
              </a:rPr>
              <a:t>git clone https://github.com/nanishin/stdk-docker-build.git</a:t>
            </a:r>
          </a:p>
          <a:p>
            <a:pPr hangingPunct="0"/>
            <a:r>
              <a:rPr lang="en-US" altLang="ko-KR" kern="0" dirty="0">
                <a:solidFill>
                  <a:srgbClr val="FFFFFF"/>
                </a:solidFill>
                <a:latin typeface="Calibri"/>
                <a:cs typeface="Calibri"/>
                <a:sym typeface="Calibri"/>
              </a:rPr>
              <a:t>Cloning into 'stdk-docker-build'...</a:t>
            </a:r>
          </a:p>
          <a:p>
            <a:pPr hangingPunct="0"/>
            <a:r>
              <a:rPr lang="en-US" altLang="ko-KR" kern="0" dirty="0">
                <a:solidFill>
                  <a:srgbClr val="FFFFFF"/>
                </a:solidFill>
                <a:latin typeface="Calibri"/>
                <a:cs typeface="Calibri"/>
                <a:sym typeface="Calibri"/>
              </a:rPr>
              <a:t>remote: Enumerating objects: 9, done.</a:t>
            </a:r>
          </a:p>
          <a:p>
            <a:pPr hangingPunct="0"/>
            <a:r>
              <a:rPr lang="en-US" altLang="ko-KR" kern="0" dirty="0">
                <a:solidFill>
                  <a:srgbClr val="FFFFFF"/>
                </a:solidFill>
                <a:latin typeface="Calibri"/>
                <a:cs typeface="Calibri"/>
                <a:sym typeface="Calibri"/>
              </a:rPr>
              <a:t>remote: Counting objects: 100% (9/9), done.</a:t>
            </a:r>
          </a:p>
          <a:p>
            <a:pPr hangingPunct="0"/>
            <a:r>
              <a:rPr lang="en-US" altLang="ko-KR" kern="0" dirty="0">
                <a:solidFill>
                  <a:srgbClr val="FFFFFF"/>
                </a:solidFill>
                <a:latin typeface="Calibri"/>
                <a:cs typeface="Calibri"/>
                <a:sym typeface="Calibri"/>
              </a:rPr>
              <a:t>remote: Compressing objects: 100% (9/9), done.</a:t>
            </a:r>
          </a:p>
          <a:p>
            <a:pPr hangingPunct="0"/>
            <a:r>
              <a:rPr lang="en-US" altLang="ko-KR" kern="0" dirty="0">
                <a:solidFill>
                  <a:srgbClr val="FFFFFF"/>
                </a:solidFill>
                <a:latin typeface="Calibri"/>
                <a:cs typeface="Calibri"/>
                <a:sym typeface="Calibri"/>
              </a:rPr>
              <a:t>remote: Total 9 (delta 1), reused 5 (delta 0), pack-reused 0</a:t>
            </a:r>
          </a:p>
          <a:p>
            <a:pPr hangingPunct="0"/>
            <a:r>
              <a:rPr lang="en-US" altLang="ko-KR" kern="0" dirty="0">
                <a:solidFill>
                  <a:srgbClr val="FFFFFF"/>
                </a:solidFill>
                <a:latin typeface="Calibri"/>
                <a:cs typeface="Calibri"/>
                <a:sym typeface="Calibri"/>
              </a:rPr>
              <a:t>Unpacking objects: 100% (9/9), done.</a:t>
            </a:r>
          </a:p>
          <a:p>
            <a:pPr hangingPunct="0"/>
            <a:r>
              <a:rPr lang="en-US" altLang="ko-KR" kern="0" dirty="0">
                <a:solidFill>
                  <a:srgbClr val="FFFFFF"/>
                </a:solidFill>
                <a:latin typeface="Calibri"/>
                <a:cs typeface="Calibri"/>
                <a:sym typeface="Calibri"/>
              </a:rPr>
              <a:t>Checking connectivity... done.</a:t>
            </a:r>
            <a:endParaRPr lang="ko-KR" altLang="en-US" kern="0" dirty="0">
              <a:solidFill>
                <a:srgbClr val="FFFFFF"/>
              </a:solidFill>
              <a:latin typeface="Calibri"/>
              <a:cs typeface="Calibri"/>
              <a:sym typeface="Calibri"/>
            </a:endParaRPr>
          </a:p>
        </p:txBody>
      </p:sp>
    </p:spTree>
    <p:extLst>
      <p:ext uri="{BB962C8B-B14F-4D97-AF65-F5344CB8AC3E}">
        <p14:creationId xmlns:p14="http://schemas.microsoft.com/office/powerpoint/2010/main" val="1283262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3.2. Dev Environment Setup</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Run script file to prepare build environment</a:t>
            </a:r>
          </a:p>
        </p:txBody>
      </p:sp>
      <p:sp>
        <p:nvSpPr>
          <p:cNvPr id="6" name="TextBox 5"/>
          <p:cNvSpPr txBox="1"/>
          <p:nvPr/>
        </p:nvSpPr>
        <p:spPr>
          <a:xfrm>
            <a:off x="458466" y="2060848"/>
            <a:ext cx="8959030" cy="415498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200" kern="0" dirty="0">
                <a:solidFill>
                  <a:srgbClr val="FFFFFF"/>
                </a:solidFill>
                <a:latin typeface="Calibri"/>
                <a:cs typeface="Calibri"/>
                <a:sym typeface="Calibri"/>
              </a:rPr>
              <a:t>$ cd stdk-docker-build/</a:t>
            </a:r>
          </a:p>
          <a:p>
            <a:pPr hangingPunct="0"/>
            <a:r>
              <a:rPr lang="en-US" altLang="ko-KR" sz="1200" kern="0" dirty="0">
                <a:solidFill>
                  <a:srgbClr val="FFFFFF"/>
                </a:solidFill>
                <a:latin typeface="Calibri"/>
                <a:cs typeface="Calibri"/>
                <a:sym typeface="Calibri"/>
              </a:rPr>
              <a:t>$ </a:t>
            </a:r>
            <a:r>
              <a:rPr lang="en-US" altLang="ko-KR" sz="1200" kern="0" dirty="0">
                <a:solidFill>
                  <a:srgbClr val="00B050"/>
                </a:solidFill>
                <a:latin typeface="Calibri"/>
                <a:cs typeface="Calibri"/>
                <a:sym typeface="Calibri"/>
              </a:rPr>
              <a:t>./build_stdk_esp32.sh</a:t>
            </a:r>
          </a:p>
          <a:p>
            <a:pPr hangingPunct="0"/>
            <a:r>
              <a:rPr lang="en-US" altLang="ko-KR" sz="1200" kern="0" dirty="0">
                <a:solidFill>
                  <a:srgbClr val="FFFFFF"/>
                </a:solidFill>
                <a:latin typeface="Calibri"/>
                <a:cs typeface="Calibri"/>
                <a:sym typeface="Calibri"/>
              </a:rPr>
              <a:t>[+] Building 3.2s (10/10) FINISHED                                                                                                                                                   </a:t>
            </a:r>
          </a:p>
          <a:p>
            <a:pPr hangingPunct="0"/>
            <a:r>
              <a:rPr lang="en-US" altLang="ko-KR" sz="1200" kern="0" dirty="0">
                <a:solidFill>
                  <a:srgbClr val="FFFFFF"/>
                </a:solidFill>
                <a:latin typeface="Calibri"/>
                <a:cs typeface="Calibri"/>
                <a:sym typeface="Calibri"/>
              </a:rPr>
              <a:t> =&gt; [internal] load build definition from stdk-common-env.dockerfile                                                                                                            0.0s</a:t>
            </a:r>
          </a:p>
          <a:p>
            <a:pPr hangingPunct="0"/>
            <a:r>
              <a:rPr lang="en-US" altLang="ko-KR" sz="1200" kern="0" dirty="0">
                <a:solidFill>
                  <a:srgbClr val="FFFFFF"/>
                </a:solidFill>
                <a:latin typeface="Calibri"/>
                <a:cs typeface="Calibri"/>
                <a:sym typeface="Calibri"/>
              </a:rPr>
              <a:t> =&gt; =&gt; transferring dockerfile: 933B                                                                                                                                            0.0s</a:t>
            </a:r>
          </a:p>
          <a:p>
            <a:pPr hangingPunct="0"/>
            <a:r>
              <a:rPr lang="en-US" altLang="ko-KR" sz="1200" kern="0" dirty="0">
                <a:solidFill>
                  <a:srgbClr val="FFFFFF"/>
                </a:solidFill>
                <a:latin typeface="Calibri"/>
                <a:cs typeface="Calibri"/>
                <a:sym typeface="Calibri"/>
              </a:rPr>
              <a:t> =&gt; [internal] load .dockerignore                                                                                                                                               0.0s</a:t>
            </a:r>
          </a:p>
          <a:p>
            <a:pPr hangingPunct="0"/>
            <a:r>
              <a:rPr lang="en-US" altLang="ko-KR" sz="1200" kern="0" dirty="0">
                <a:solidFill>
                  <a:srgbClr val="FFFFFF"/>
                </a:solidFill>
                <a:latin typeface="Calibri"/>
                <a:cs typeface="Calibri"/>
                <a:sym typeface="Calibri"/>
              </a:rPr>
              <a:t> =&gt; =&gt; transferring context: 2B                                                                                                                                                 0.0s</a:t>
            </a:r>
          </a:p>
          <a:p>
            <a:pPr hangingPunct="0"/>
            <a:r>
              <a:rPr lang="en-US" altLang="ko-KR" sz="1200" kern="0" dirty="0">
                <a:solidFill>
                  <a:srgbClr val="FFFFFF"/>
                </a:solidFill>
                <a:latin typeface="Calibri"/>
                <a:cs typeface="Calibri"/>
                <a:sym typeface="Calibri"/>
              </a:rPr>
              <a:t> =&gt; [internal] load metadata for docker.io/library/ubuntu:20.04                                                                                                                 3.0s</a:t>
            </a:r>
          </a:p>
          <a:p>
            <a:pPr hangingPunct="0"/>
            <a:r>
              <a:rPr lang="en-US" altLang="ko-KR" sz="1200" kern="0" dirty="0">
                <a:solidFill>
                  <a:srgbClr val="FFFFFF"/>
                </a:solidFill>
                <a:latin typeface="Calibri"/>
                <a:cs typeface="Calibri"/>
                <a:sym typeface="Calibri"/>
              </a:rPr>
              <a:t> =&gt; [auth] library/ubuntu:pull token for registry-1.docker.io                                                                                                                   0.0s</a:t>
            </a:r>
          </a:p>
          <a:p>
            <a:pPr hangingPunct="0"/>
            <a:r>
              <a:rPr lang="en-US" altLang="ko-KR" sz="1200" kern="0" dirty="0">
                <a:solidFill>
                  <a:srgbClr val="FFFFFF"/>
                </a:solidFill>
                <a:latin typeface="Calibri"/>
                <a:cs typeface="Calibri"/>
                <a:sym typeface="Calibri"/>
              </a:rPr>
              <a:t> =&gt; [1/5] FROM docker.io/library/ubuntu:20.04@sha256:626ffe58f6e7566e00254b638eb7e0f3b11d4da9675088f4781a50ae288f3322                                                           0.0s</a:t>
            </a:r>
          </a:p>
          <a:p>
            <a:pPr hangingPunct="0"/>
            <a:r>
              <a:rPr lang="en-US" altLang="ko-KR" sz="1200" kern="0" dirty="0">
                <a:solidFill>
                  <a:srgbClr val="FFFFFF"/>
                </a:solidFill>
                <a:latin typeface="Calibri"/>
                <a:cs typeface="Calibri"/>
                <a:sym typeface="Calibri"/>
              </a:rPr>
              <a:t> =&gt; [2/5] RUN dpkg --add-architecture i386                                                                                                                               0.0s</a:t>
            </a:r>
          </a:p>
          <a:p>
            <a:pPr hangingPunct="0"/>
            <a:r>
              <a:rPr lang="en-US" altLang="ko-KR" sz="1200" kern="0" dirty="0">
                <a:solidFill>
                  <a:srgbClr val="FFFFFF"/>
                </a:solidFill>
                <a:latin typeface="Calibri"/>
                <a:cs typeface="Calibri"/>
                <a:sym typeface="Calibri"/>
              </a:rPr>
              <a:t> =&gt; [3/5] RUN ln -snf /usr/share/zoneinfo/Asia/Seoul /etc/localtime &amp;&amp; echo Asia/Seoul &gt; /etc/timezone                                                                   0.0s</a:t>
            </a:r>
          </a:p>
          <a:p>
            <a:pPr hangingPunct="0"/>
            <a:r>
              <a:rPr lang="en-US" altLang="ko-KR" sz="1200" kern="0" dirty="0">
                <a:solidFill>
                  <a:srgbClr val="FFFFFF"/>
                </a:solidFill>
                <a:latin typeface="Calibri"/>
                <a:cs typeface="Calibri"/>
                <a:sym typeface="Calibri"/>
              </a:rPr>
              <a:t> =&gt; [4/5] RUN apt-get update                                                                                                                                             0.0s</a:t>
            </a:r>
          </a:p>
          <a:p>
            <a:pPr hangingPunct="0"/>
            <a:r>
              <a:rPr lang="en-US" altLang="ko-KR" sz="1200" kern="0" dirty="0">
                <a:solidFill>
                  <a:srgbClr val="FFFFFF"/>
                </a:solidFill>
                <a:latin typeface="Calibri"/>
                <a:cs typeface="Calibri"/>
                <a:sym typeface="Calibri"/>
              </a:rPr>
              <a:t> =&gt; [5/5] RUN apt-get install -y --no-install-recommends     gcc     git     wget     make     libncurses-dev     flex     bison     gperf     python3     python3-seri  0.0s</a:t>
            </a:r>
          </a:p>
          <a:p>
            <a:pPr hangingPunct="0"/>
            <a:r>
              <a:rPr lang="en-US" altLang="ko-KR" sz="1200" kern="0" dirty="0">
                <a:solidFill>
                  <a:srgbClr val="FFFFFF"/>
                </a:solidFill>
                <a:latin typeface="Calibri"/>
                <a:cs typeface="Calibri"/>
                <a:sym typeface="Calibri"/>
              </a:rPr>
              <a:t> =&gt; exporting to image                                                                                                                                                          0.0s</a:t>
            </a:r>
          </a:p>
          <a:p>
            <a:pPr hangingPunct="0"/>
            <a:r>
              <a:rPr lang="en-US" altLang="ko-KR" sz="1200" kern="0" dirty="0">
                <a:solidFill>
                  <a:srgbClr val="FFFFFF"/>
                </a:solidFill>
                <a:latin typeface="Calibri"/>
                <a:cs typeface="Calibri"/>
                <a:sym typeface="Calibri"/>
              </a:rPr>
              <a:t> =&gt; =&gt; exporting layers                                                                                                                                                         0.0s</a:t>
            </a:r>
          </a:p>
          <a:p>
            <a:pPr hangingPunct="0"/>
            <a:r>
              <a:rPr lang="en-US" altLang="ko-KR" sz="1200" kern="0" dirty="0">
                <a:solidFill>
                  <a:srgbClr val="FFFFFF"/>
                </a:solidFill>
                <a:latin typeface="Calibri"/>
                <a:cs typeface="Calibri"/>
                <a:sym typeface="Calibri"/>
              </a:rPr>
              <a:t> =&gt; =&gt; writing image sha256:a29bf1360ed35d8f61ab6dc513a466cecc678348de01390986244f04d8b2dfee                                                                                    0.0s</a:t>
            </a:r>
          </a:p>
          <a:p>
            <a:pPr hangingPunct="0"/>
            <a:r>
              <a:rPr lang="en-US" altLang="ko-KR" sz="1200" kern="0" dirty="0">
                <a:solidFill>
                  <a:srgbClr val="FFFFFF"/>
                </a:solidFill>
                <a:latin typeface="Calibri"/>
                <a:cs typeface="Calibri"/>
                <a:sym typeface="Calibri"/>
              </a:rPr>
              <a:t> =&gt; =&gt; naming to docker.io/library/stdk_common_env                                                                                                                              0.0s</a:t>
            </a:r>
          </a:p>
        </p:txBody>
      </p:sp>
    </p:spTree>
    <p:extLst>
      <p:ext uri="{BB962C8B-B14F-4D97-AF65-F5344CB8AC3E}">
        <p14:creationId xmlns:p14="http://schemas.microsoft.com/office/powerpoint/2010/main" val="3015639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3.2. Dev Environment Setup</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Run script file to prepare build environment</a:t>
            </a:r>
          </a:p>
        </p:txBody>
      </p:sp>
      <p:sp>
        <p:nvSpPr>
          <p:cNvPr id="7" name="TextBox 6"/>
          <p:cNvSpPr txBox="1"/>
          <p:nvPr/>
        </p:nvSpPr>
        <p:spPr>
          <a:xfrm>
            <a:off x="344488" y="1844824"/>
            <a:ext cx="9217024" cy="4339648"/>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200" kern="0" dirty="0">
                <a:solidFill>
                  <a:srgbClr val="FFFFFF"/>
                </a:solidFill>
                <a:latin typeface="Calibri"/>
                <a:cs typeface="Calibri"/>
                <a:sym typeface="Calibri"/>
              </a:rPr>
              <a:t>[+] Building 266.9s (15/15) FINISHED                                                                                                                                                 </a:t>
            </a:r>
          </a:p>
          <a:p>
            <a:pPr hangingPunct="0"/>
            <a:r>
              <a:rPr lang="en-US" altLang="ko-KR" sz="1200" kern="0" dirty="0">
                <a:solidFill>
                  <a:srgbClr val="FFFFFF"/>
                </a:solidFill>
                <a:latin typeface="Calibri"/>
                <a:cs typeface="Calibri"/>
                <a:sym typeface="Calibri"/>
              </a:rPr>
              <a:t> =&gt; [internal] load build definition from stdk-esp32-dev.dockerfile                                                                                                             0.0s</a:t>
            </a:r>
          </a:p>
          <a:p>
            <a:pPr hangingPunct="0"/>
            <a:r>
              <a:rPr lang="en-US" altLang="ko-KR" sz="1200" kern="0" dirty="0">
                <a:solidFill>
                  <a:srgbClr val="FFFFFF"/>
                </a:solidFill>
                <a:latin typeface="Calibri"/>
                <a:cs typeface="Calibri"/>
                <a:sym typeface="Calibri"/>
              </a:rPr>
              <a:t> =&gt; =&gt; transferring dockerfile: 1.10kB                                                                                                                                          0.0s</a:t>
            </a:r>
          </a:p>
          <a:p>
            <a:pPr hangingPunct="0"/>
            <a:r>
              <a:rPr lang="en-US" altLang="ko-KR" sz="1200" kern="0" dirty="0">
                <a:solidFill>
                  <a:srgbClr val="FFFFFF"/>
                </a:solidFill>
                <a:latin typeface="Calibri"/>
                <a:cs typeface="Calibri"/>
                <a:sym typeface="Calibri"/>
              </a:rPr>
              <a:t> =&gt; [internal] load .dockerignore                                                                                                                                               0.0s</a:t>
            </a:r>
          </a:p>
          <a:p>
            <a:pPr hangingPunct="0"/>
            <a:r>
              <a:rPr lang="en-US" altLang="ko-KR" sz="1200" kern="0" dirty="0">
                <a:solidFill>
                  <a:srgbClr val="FFFFFF"/>
                </a:solidFill>
                <a:latin typeface="Calibri"/>
                <a:cs typeface="Calibri"/>
                <a:sym typeface="Calibri"/>
              </a:rPr>
              <a:t> =&gt; =&gt; transferring context: 2B                                                                                                                                                 0.0s</a:t>
            </a:r>
          </a:p>
          <a:p>
            <a:pPr hangingPunct="0"/>
            <a:r>
              <a:rPr lang="en-US" altLang="ko-KR" sz="1200" kern="0" dirty="0">
                <a:solidFill>
                  <a:srgbClr val="FFFFFF"/>
                </a:solidFill>
                <a:latin typeface="Calibri"/>
                <a:cs typeface="Calibri"/>
                <a:sym typeface="Calibri"/>
              </a:rPr>
              <a:t> =&gt; [internal] load metadata for docker.io/library/stdk_common_env:latest                                                                                                       0.0s</a:t>
            </a:r>
          </a:p>
          <a:p>
            <a:pPr hangingPunct="0"/>
            <a:r>
              <a:rPr lang="en-US" altLang="ko-KR" sz="1200" kern="0" dirty="0">
                <a:solidFill>
                  <a:srgbClr val="FFFFFF"/>
                </a:solidFill>
                <a:latin typeface="Calibri"/>
                <a:cs typeface="Calibri"/>
                <a:sym typeface="Calibri"/>
              </a:rPr>
              <a:t> =&gt; [ 1/11] FROM docker.io/library/stdk_common_env:latest                                                                                                                       0.0s</a:t>
            </a:r>
          </a:p>
          <a:p>
            <a:pPr hangingPunct="0"/>
            <a:r>
              <a:rPr lang="en-US" altLang="ko-KR" sz="1200" kern="0" dirty="0">
                <a:solidFill>
                  <a:srgbClr val="FFFFFF"/>
                </a:solidFill>
                <a:latin typeface="Calibri"/>
                <a:cs typeface="Calibri"/>
                <a:sym typeface="Calibri"/>
              </a:rPr>
              <a:t> =&gt; [ 2/11] RUN cd /usr/bin/ &amp;&amp;     ln -sf python3 python                                                                                                                0.0s</a:t>
            </a:r>
          </a:p>
          <a:p>
            <a:pPr hangingPunct="0"/>
            <a:r>
              <a:rPr lang="en-US" altLang="ko-KR" sz="1200" kern="0" dirty="0">
                <a:solidFill>
                  <a:srgbClr val="FFFFFF"/>
                </a:solidFill>
                <a:latin typeface="Calibri"/>
                <a:cs typeface="Calibri"/>
                <a:sym typeface="Calibri"/>
              </a:rPr>
              <a:t> =&gt; [ 3/11] RUN git clone https://github.com/SmartThingsCommunity/st-device-sdk-c-ref.git                                                                                0.0s</a:t>
            </a:r>
          </a:p>
          <a:p>
            <a:pPr hangingPunct="0"/>
            <a:r>
              <a:rPr lang="en-US" altLang="ko-KR" sz="1200" kern="0" dirty="0">
                <a:solidFill>
                  <a:srgbClr val="FFFFFF"/>
                </a:solidFill>
                <a:latin typeface="Calibri"/>
                <a:cs typeface="Calibri"/>
                <a:sym typeface="Calibri"/>
              </a:rPr>
              <a:t> =&gt; [ 4/11] RUN echo 'export PATH='/usr/local/sbin:/usr/local/bin:/usr/sbin:/usr/bin:/sbin:/bin':/root/esp/xtensa-esp32-elf/bin' &gt;&gt; /root/.profile                       0.0s</a:t>
            </a:r>
          </a:p>
          <a:p>
            <a:pPr hangingPunct="0"/>
            <a:r>
              <a:rPr lang="en-US" altLang="ko-KR" sz="1200" kern="0" dirty="0">
                <a:solidFill>
                  <a:srgbClr val="FFFFFF"/>
                </a:solidFill>
                <a:latin typeface="Calibri"/>
                <a:cs typeface="Calibri"/>
                <a:sym typeface="Calibri"/>
              </a:rPr>
              <a:t> =&gt; [ 5/11] RUN echo 'export IDF_PATH=/st-device-sdk-c-ref/bsp/esp32' &gt;&gt; /root/.profile                                                                                  0.0s</a:t>
            </a:r>
          </a:p>
          <a:p>
            <a:pPr hangingPunct="0"/>
            <a:r>
              <a:rPr lang="en-US" altLang="ko-KR" sz="1200" kern="0" dirty="0">
                <a:solidFill>
                  <a:srgbClr val="FFFFFF"/>
                </a:solidFill>
                <a:latin typeface="Calibri"/>
                <a:cs typeface="Calibri"/>
                <a:sym typeface="Calibri"/>
              </a:rPr>
              <a:t> =&gt; [ 6/11] RUN echo 'export SHELL=/bin/bash' &gt;&gt; /root/.profile                                                                                                                 0.4s</a:t>
            </a:r>
          </a:p>
          <a:p>
            <a:pPr hangingPunct="0"/>
            <a:r>
              <a:rPr lang="en-US" altLang="ko-KR" sz="1200" kern="0" dirty="0">
                <a:solidFill>
                  <a:srgbClr val="FFFFFF"/>
                </a:solidFill>
                <a:latin typeface="Calibri"/>
                <a:cs typeface="Calibri"/>
                <a:sym typeface="Calibri"/>
              </a:rPr>
              <a:t> =&gt; [ 7/11] RUN echo 'export GIT_DISCOVERY_ACROSS_FILESYSTEM=1' &gt;&gt; /root/.profile                                                                                               0.4s</a:t>
            </a:r>
          </a:p>
          <a:p>
            <a:pPr hangingPunct="0"/>
            <a:r>
              <a:rPr lang="en-US" altLang="ko-KR" sz="1200" kern="0" dirty="0">
                <a:solidFill>
                  <a:srgbClr val="FFFFFF"/>
                </a:solidFill>
                <a:latin typeface="Calibri"/>
                <a:cs typeface="Calibri"/>
                <a:sym typeface="Calibri"/>
              </a:rPr>
              <a:t> =&gt; [ 8/11] WORKDIR /st-device-sdk-c-ref                                                                                                                                        0.1s</a:t>
            </a:r>
          </a:p>
          <a:p>
            <a:pPr hangingPunct="0"/>
            <a:r>
              <a:rPr lang="en-US" altLang="ko-KR" sz="1200" kern="0" dirty="0">
                <a:solidFill>
                  <a:srgbClr val="FFFFFF"/>
                </a:solidFill>
                <a:latin typeface="Calibri"/>
                <a:cs typeface="Calibri"/>
                <a:sym typeface="Calibri"/>
              </a:rPr>
              <a:t> =&gt; [ 9/11] RUN python setup.py esp32                                                                                                                                         210.3s</a:t>
            </a:r>
          </a:p>
          <a:p>
            <a:pPr hangingPunct="0"/>
            <a:r>
              <a:rPr lang="en-US" altLang="ko-KR" sz="1200" kern="0" dirty="0">
                <a:solidFill>
                  <a:srgbClr val="FFFFFF"/>
                </a:solidFill>
                <a:latin typeface="Calibri"/>
                <a:cs typeface="Calibri"/>
                <a:sym typeface="Calibri"/>
              </a:rPr>
              <a:t> =&gt; [10/11] RUN /st-device-sdk-c-ref/bsp/esp32/install.sh                                                                                                                      34.6s</a:t>
            </a:r>
          </a:p>
          <a:p>
            <a:pPr hangingPunct="0"/>
            <a:r>
              <a:rPr lang="en-US" altLang="ko-KR" sz="1200" kern="0" dirty="0">
                <a:solidFill>
                  <a:srgbClr val="FFFFFF"/>
                </a:solidFill>
                <a:latin typeface="Calibri"/>
                <a:cs typeface="Calibri"/>
                <a:sym typeface="Calibri"/>
              </a:rPr>
              <a:t> =&gt; [11/11] RUN pip3 install pynacl pyserial qrcode                                                                                                                             5.0s </a:t>
            </a:r>
          </a:p>
          <a:p>
            <a:pPr hangingPunct="0"/>
            <a:r>
              <a:rPr lang="en-US" altLang="ko-KR" sz="1200" kern="0" dirty="0">
                <a:solidFill>
                  <a:srgbClr val="FFFFFF"/>
                </a:solidFill>
                <a:latin typeface="Calibri"/>
                <a:cs typeface="Calibri"/>
                <a:sym typeface="Calibri"/>
              </a:rPr>
              <a:t> =&gt; exporting to image                                                                                                                                                         15.9s </a:t>
            </a:r>
          </a:p>
          <a:p>
            <a:pPr hangingPunct="0"/>
            <a:r>
              <a:rPr lang="en-US" altLang="ko-KR" sz="1200" kern="0" dirty="0">
                <a:solidFill>
                  <a:srgbClr val="FFFFFF"/>
                </a:solidFill>
                <a:latin typeface="Calibri"/>
                <a:cs typeface="Calibri"/>
                <a:sym typeface="Calibri"/>
              </a:rPr>
              <a:t> =&gt; =&gt; exporting layers                                                                                                                                                        15.9s </a:t>
            </a:r>
          </a:p>
          <a:p>
            <a:pPr hangingPunct="0"/>
            <a:r>
              <a:rPr lang="en-US" altLang="ko-KR" sz="1200" kern="0" dirty="0">
                <a:solidFill>
                  <a:srgbClr val="FFFFFF"/>
                </a:solidFill>
                <a:latin typeface="Calibri"/>
                <a:cs typeface="Calibri"/>
                <a:sym typeface="Calibri"/>
              </a:rPr>
              <a:t> =&gt; =&gt; writing image sha256:7cd93bb9897227636a881a27c0d192fffaac079239c614fc3398e892fb120a75                                                                                    0.0s </a:t>
            </a:r>
          </a:p>
          <a:p>
            <a:pPr hangingPunct="0"/>
            <a:r>
              <a:rPr lang="en-US" altLang="ko-KR" sz="1200" kern="0" dirty="0">
                <a:solidFill>
                  <a:srgbClr val="FFFFFF"/>
                </a:solidFill>
                <a:latin typeface="Calibri"/>
                <a:cs typeface="Calibri"/>
                <a:sym typeface="Calibri"/>
              </a:rPr>
              <a:t> =&gt; =&gt; naming to docker.io/library/stdk_esp32_dev                                                                                                                               0.0s</a:t>
            </a:r>
          </a:p>
        </p:txBody>
      </p:sp>
    </p:spTree>
    <p:extLst>
      <p:ext uri="{BB962C8B-B14F-4D97-AF65-F5344CB8AC3E}">
        <p14:creationId xmlns:p14="http://schemas.microsoft.com/office/powerpoint/2010/main" val="1100920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3.2. Dev Environment Setup</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created </a:t>
            </a:r>
            <a:r>
              <a:rPr lang="en-US" altLang="ko-KR" dirty="0" err="1"/>
              <a:t>docker</a:t>
            </a:r>
            <a:r>
              <a:rPr lang="en-US" altLang="ko-KR" dirty="0"/>
              <a:t> images and run </a:t>
            </a:r>
            <a:r>
              <a:rPr lang="en-US" altLang="ko-KR" dirty="0" err="1"/>
              <a:t>docker</a:t>
            </a:r>
            <a:r>
              <a:rPr lang="en-US" altLang="ko-KR" dirty="0"/>
              <a:t> container to build</a:t>
            </a:r>
          </a:p>
        </p:txBody>
      </p:sp>
      <p:sp>
        <p:nvSpPr>
          <p:cNvPr id="6" name="TextBox 5"/>
          <p:cNvSpPr txBox="1"/>
          <p:nvPr/>
        </p:nvSpPr>
        <p:spPr>
          <a:xfrm>
            <a:off x="623909" y="1927862"/>
            <a:ext cx="8658182" cy="4093426"/>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 docker images</a:t>
            </a:r>
          </a:p>
          <a:p>
            <a:pPr hangingPunct="0"/>
            <a:r>
              <a:rPr lang="en-US" altLang="ko-KR" sz="1000" kern="0" dirty="0">
                <a:solidFill>
                  <a:srgbClr val="FFFFFF"/>
                </a:solidFill>
                <a:latin typeface="Calibri"/>
                <a:cs typeface="Calibri"/>
                <a:sym typeface="Calibri"/>
              </a:rPr>
              <a:t>REPOSITORY          TAG                 IMAGE ID            CREATED             SIZE</a:t>
            </a:r>
          </a:p>
          <a:p>
            <a:pPr hangingPunct="0"/>
            <a:r>
              <a:rPr lang="en-US" altLang="ko-KR" sz="1000" kern="0" dirty="0">
                <a:solidFill>
                  <a:srgbClr val="FFFFFF"/>
                </a:solidFill>
                <a:latin typeface="Calibri"/>
                <a:cs typeface="Calibri"/>
                <a:sym typeface="Calibri"/>
              </a:rPr>
              <a:t>stdk_esp32_dev      latest              7df3eb2fe815        3 minutes ago       1.83GB</a:t>
            </a:r>
          </a:p>
          <a:p>
            <a:pPr hangingPunct="0"/>
            <a:r>
              <a:rPr lang="en-US" altLang="ko-KR" sz="1000" kern="0" dirty="0">
                <a:solidFill>
                  <a:srgbClr val="FFFFFF"/>
                </a:solidFill>
                <a:latin typeface="Calibri"/>
                <a:cs typeface="Calibri"/>
                <a:sym typeface="Calibri"/>
              </a:rPr>
              <a:t>stdk_common_env     latest              16097de5e34e        8 minutes ago       463MB</a:t>
            </a:r>
          </a:p>
          <a:p>
            <a:pPr hangingPunct="0"/>
            <a:r>
              <a:rPr lang="en-US" altLang="ko-KR" sz="1000" kern="0" dirty="0">
                <a:solidFill>
                  <a:srgbClr val="FFFFFF"/>
                </a:solidFill>
                <a:latin typeface="Calibri"/>
                <a:cs typeface="Calibri"/>
                <a:sym typeface="Calibri"/>
              </a:rPr>
              <a:t>$ </a:t>
            </a:r>
            <a:r>
              <a:rPr lang="en-US" altLang="ko-KR" sz="1000" kern="0" dirty="0">
                <a:solidFill>
                  <a:srgbClr val="FFC000"/>
                </a:solidFill>
                <a:latin typeface="Calibri"/>
                <a:cs typeface="Calibri"/>
                <a:sym typeface="Calibri"/>
              </a:rPr>
              <a:t>docker run -it –v /YOUR_ABSOLUTE_PATH/output:/st-device-sdk-c-ref/output stdk_esp32_dev bash</a:t>
            </a:r>
          </a:p>
          <a:p>
            <a:pPr hangingPunct="0"/>
            <a:r>
              <a:rPr lang="en-US" altLang="ko-KR" sz="1000" kern="0" dirty="0">
                <a:solidFill>
                  <a:srgbClr val="FFFFFF"/>
                </a:solidFill>
                <a:latin typeface="Calibri"/>
                <a:cs typeface="Calibri"/>
                <a:sym typeface="Calibri"/>
              </a:rPr>
              <a:t>root@e1ae8b10fa68:/st-device-sdk-c-ref# ls -al</a:t>
            </a:r>
          </a:p>
          <a:p>
            <a:pPr hangingPunct="0"/>
            <a:r>
              <a:rPr lang="en-US" altLang="ko-KR" sz="1000" kern="0" dirty="0">
                <a:solidFill>
                  <a:srgbClr val="FFFFFF"/>
                </a:solidFill>
                <a:latin typeface="Calibri"/>
                <a:cs typeface="Calibri"/>
                <a:sym typeface="Calibri"/>
              </a:rPr>
              <a:t>total 96</a:t>
            </a:r>
          </a:p>
          <a:p>
            <a:pPr hangingPunct="0"/>
            <a:r>
              <a:rPr lang="en-US" altLang="ko-KR" sz="1000" kern="0" dirty="0">
                <a:solidFill>
                  <a:srgbClr val="FFFFFF"/>
                </a:solidFill>
                <a:latin typeface="Calibri"/>
                <a:cs typeface="Calibri"/>
                <a:sym typeface="Calibri"/>
              </a:rPr>
              <a:t>drwxr-xr-x  1 root root  4096 Jul  5 00:27 .</a:t>
            </a:r>
          </a:p>
          <a:p>
            <a:pPr hangingPunct="0"/>
            <a:r>
              <a:rPr lang="en-US" altLang="ko-KR" sz="1000" kern="0" dirty="0">
                <a:solidFill>
                  <a:srgbClr val="FFFFFF"/>
                </a:solidFill>
                <a:latin typeface="Calibri"/>
                <a:cs typeface="Calibri"/>
                <a:sym typeface="Calibri"/>
              </a:rPr>
              <a:t>drwxr-xr-x  1 root root  4096 Jul  5 00:36 ..</a:t>
            </a:r>
          </a:p>
          <a:p>
            <a:pPr hangingPunct="0"/>
            <a:r>
              <a:rPr lang="en-US" altLang="ko-KR" sz="1000" kern="0" dirty="0">
                <a:solidFill>
                  <a:srgbClr val="FFFFFF"/>
                </a:solidFill>
                <a:latin typeface="Calibri"/>
                <a:cs typeface="Calibri"/>
                <a:sym typeface="Calibri"/>
              </a:rPr>
              <a:t>drwxr-xr-x  1 root root  4096 Jul  5 00:27 .git</a:t>
            </a:r>
          </a:p>
          <a:p>
            <a:pPr hangingPunct="0"/>
            <a:r>
              <a:rPr lang="en-US" altLang="ko-KR" sz="1000" kern="0" dirty="0">
                <a:solidFill>
                  <a:srgbClr val="FFFFFF"/>
                </a:solidFill>
                <a:latin typeface="Calibri"/>
                <a:cs typeface="Calibri"/>
                <a:sym typeface="Calibri"/>
              </a:rPr>
              <a:t>drwxr-xr-x  2 root root  4096 Jul  5 00:27 .github</a:t>
            </a:r>
          </a:p>
          <a:p>
            <a:pPr hangingPunct="0"/>
            <a:r>
              <a:rPr lang="en-US" altLang="ko-KR" sz="1000" kern="0" dirty="0">
                <a:solidFill>
                  <a:srgbClr val="FFFFFF"/>
                </a:solidFill>
                <a:latin typeface="Calibri"/>
                <a:cs typeface="Calibri"/>
                <a:sym typeface="Calibri"/>
              </a:rPr>
              <a:t>-rw-r--r--  1 root root     8 Jul  5 00:27 .gitignore</a:t>
            </a:r>
          </a:p>
          <a:p>
            <a:pPr hangingPunct="0"/>
            <a:r>
              <a:rPr lang="en-US" altLang="ko-KR" sz="1000" kern="0" dirty="0">
                <a:solidFill>
                  <a:srgbClr val="FFFFFF"/>
                </a:solidFill>
                <a:latin typeface="Calibri"/>
                <a:cs typeface="Calibri"/>
                <a:sym typeface="Calibri"/>
              </a:rPr>
              <a:t>-rw-r--r--  1 root root   981 Jul  5 00:27 .gitmodules</a:t>
            </a:r>
          </a:p>
          <a:p>
            <a:pPr hangingPunct="0"/>
            <a:r>
              <a:rPr lang="en-US" altLang="ko-KR" sz="1000" kern="0" dirty="0">
                <a:solidFill>
                  <a:srgbClr val="FFFFFF"/>
                </a:solidFill>
                <a:latin typeface="Calibri"/>
                <a:cs typeface="Calibri"/>
                <a:sym typeface="Calibri"/>
              </a:rPr>
              <a:t>-rwxr-xr-x  1 root root 11357 Jul  5 00:27 LICENSE</a:t>
            </a:r>
          </a:p>
          <a:p>
            <a:pPr hangingPunct="0"/>
            <a:r>
              <a:rPr lang="en-US" altLang="ko-KR" sz="1000" kern="0" dirty="0">
                <a:solidFill>
                  <a:srgbClr val="FFFFFF"/>
                </a:solidFill>
                <a:latin typeface="Calibri"/>
                <a:cs typeface="Calibri"/>
                <a:sym typeface="Calibri"/>
              </a:rPr>
              <a:t>-rwxr-xr-x  1 root root  9359 Jul  5 00:27 README.md</a:t>
            </a:r>
          </a:p>
          <a:p>
            <a:pPr hangingPunct="0"/>
            <a:r>
              <a:rPr lang="en-US" altLang="ko-KR" sz="1000" kern="0" dirty="0">
                <a:solidFill>
                  <a:srgbClr val="FFFFFF"/>
                </a:solidFill>
                <a:latin typeface="Calibri"/>
                <a:cs typeface="Calibri"/>
                <a:sym typeface="Calibri"/>
              </a:rPr>
              <a:t>drwxr-xr-x 11 root root  4096 Jul  5 00:27 apps</a:t>
            </a:r>
          </a:p>
          <a:p>
            <a:pPr hangingPunct="0"/>
            <a:r>
              <a:rPr lang="en-US" altLang="ko-KR" sz="1000" kern="0" dirty="0">
                <a:solidFill>
                  <a:srgbClr val="FFFFFF"/>
                </a:solidFill>
                <a:latin typeface="Calibri"/>
                <a:cs typeface="Calibri"/>
                <a:sym typeface="Calibri"/>
              </a:rPr>
              <a:t>drwxr-xr-x  1 root root  4096 Jul  5 00:27 bsp</a:t>
            </a:r>
          </a:p>
          <a:p>
            <a:pPr hangingPunct="0"/>
            <a:r>
              <a:rPr lang="en-US" altLang="ko-KR" sz="1000" kern="0" dirty="0">
                <a:solidFill>
                  <a:srgbClr val="FFFFFF"/>
                </a:solidFill>
                <a:latin typeface="Calibri"/>
                <a:cs typeface="Calibri"/>
                <a:sym typeface="Calibri"/>
              </a:rPr>
              <a:t>-rwxr-xr-x  1 root root  2781 Jul  5 00:27 build.py</a:t>
            </a:r>
          </a:p>
          <a:p>
            <a:pPr hangingPunct="0"/>
            <a:r>
              <a:rPr lang="en-US" altLang="ko-KR" sz="1000" kern="0" dirty="0">
                <a:solidFill>
                  <a:srgbClr val="FFFFFF"/>
                </a:solidFill>
                <a:latin typeface="Calibri"/>
                <a:cs typeface="Calibri"/>
                <a:sym typeface="Calibri"/>
              </a:rPr>
              <a:t>-rwxr-xr-x  1 root root  1785 Jul  5 00:27 build.sh</a:t>
            </a:r>
          </a:p>
          <a:p>
            <a:pPr hangingPunct="0"/>
            <a:r>
              <a:rPr lang="en-US" altLang="ko-KR" sz="1000" kern="0" dirty="0">
                <a:solidFill>
                  <a:srgbClr val="FFFFFF"/>
                </a:solidFill>
                <a:latin typeface="Calibri"/>
                <a:cs typeface="Calibri"/>
                <a:sym typeface="Calibri"/>
              </a:rPr>
              <a:t>drwxr-xr-x  3 root root  4096 Jul  5 00:27 doc</a:t>
            </a:r>
          </a:p>
          <a:p>
            <a:pPr hangingPunct="0"/>
            <a:r>
              <a:rPr lang="en-US" altLang="ko-KR" sz="1000" kern="0" dirty="0">
                <a:solidFill>
                  <a:srgbClr val="FFFFFF"/>
                </a:solidFill>
                <a:latin typeface="Calibri"/>
                <a:cs typeface="Calibri"/>
                <a:sym typeface="Calibri"/>
              </a:rPr>
              <a:t>drwxr-xr-x  1 root root  4096 Jul  5 00:27 iot-core</a:t>
            </a:r>
          </a:p>
          <a:p>
            <a:pPr hangingPunct="0"/>
            <a:r>
              <a:rPr lang="en-US" altLang="ko-KR" sz="1000" kern="0" dirty="0">
                <a:solidFill>
                  <a:srgbClr val="FFFFFF"/>
                </a:solidFill>
                <a:latin typeface="Calibri"/>
                <a:cs typeface="Calibri"/>
                <a:sym typeface="Calibri"/>
              </a:rPr>
              <a:t>drwxr-xr-x 11 root root  4096 Jul  5 00:27 patches</a:t>
            </a:r>
          </a:p>
          <a:p>
            <a:pPr hangingPunct="0"/>
            <a:r>
              <a:rPr lang="en-US" altLang="ko-KR" sz="1000" kern="0" dirty="0">
                <a:solidFill>
                  <a:srgbClr val="FFFFFF"/>
                </a:solidFill>
                <a:latin typeface="Calibri"/>
                <a:cs typeface="Calibri"/>
                <a:sym typeface="Calibri"/>
              </a:rPr>
              <a:t>-rwxr-xr-x  1 root root  2362 Jul  5 00:27 setup.py</a:t>
            </a:r>
          </a:p>
          <a:p>
            <a:pPr hangingPunct="0"/>
            <a:r>
              <a:rPr lang="en-US" altLang="ko-KR" sz="1000" kern="0" dirty="0">
                <a:solidFill>
                  <a:srgbClr val="FFFFFF"/>
                </a:solidFill>
                <a:latin typeface="Calibri"/>
                <a:cs typeface="Calibri"/>
                <a:sym typeface="Calibri"/>
              </a:rPr>
              <a:t>-rwxr-xr-x  1 root root  1551 Jul  5 00:27 setup.sh</a:t>
            </a:r>
          </a:p>
          <a:p>
            <a:pPr hangingPunct="0"/>
            <a:r>
              <a:rPr lang="en-US" altLang="ko-KR" sz="1000" kern="0" dirty="0">
                <a:solidFill>
                  <a:srgbClr val="FFFFFF"/>
                </a:solidFill>
                <a:latin typeface="Calibri"/>
                <a:cs typeface="Calibri"/>
                <a:sym typeface="Calibri"/>
              </a:rPr>
              <a:t>drwxr-xr-x 12 root root  4096 Jul  5 00:27 tools</a:t>
            </a:r>
          </a:p>
          <a:p>
            <a:pPr hangingPunct="0"/>
            <a:r>
              <a:rPr lang="en-US" altLang="ko-KR" sz="1000" kern="0" dirty="0">
                <a:solidFill>
                  <a:srgbClr val="FFFFFF"/>
                </a:solidFill>
                <a:latin typeface="Calibri"/>
                <a:cs typeface="Calibri"/>
                <a:sym typeface="Calibri"/>
              </a:rPr>
              <a:t>root@e1ae8b10fa68:/st-device-sdk-c-ref#</a:t>
            </a:r>
          </a:p>
        </p:txBody>
      </p:sp>
    </p:spTree>
    <p:extLst>
      <p:ext uri="{BB962C8B-B14F-4D97-AF65-F5344CB8AC3E}">
        <p14:creationId xmlns:p14="http://schemas.microsoft.com/office/powerpoint/2010/main" val="4233770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3.3. Build Test</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build test with dummy device configuration data</a:t>
            </a:r>
          </a:p>
        </p:txBody>
      </p:sp>
      <p:sp>
        <p:nvSpPr>
          <p:cNvPr id="7" name="TextBox 6"/>
          <p:cNvSpPr txBox="1"/>
          <p:nvPr/>
        </p:nvSpPr>
        <p:spPr>
          <a:xfrm>
            <a:off x="623909" y="1927862"/>
            <a:ext cx="8658182" cy="378565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root@ad7b99273e5e:/st-device-sdk-c-ref# </a:t>
            </a:r>
            <a:r>
              <a:rPr lang="en-US" altLang="ko-KR" sz="1000" kern="0" dirty="0">
                <a:solidFill>
                  <a:srgbClr val="FFC000">
                    <a:lumMod val="75000"/>
                  </a:srgbClr>
                </a:solidFill>
                <a:latin typeface="Calibri"/>
                <a:cs typeface="Calibri"/>
                <a:sym typeface="Calibri"/>
              </a:rPr>
              <a:t>. /root/.profile </a:t>
            </a:r>
          </a:p>
          <a:p>
            <a:pPr hangingPunct="0"/>
            <a:r>
              <a:rPr lang="en-US" altLang="ko-KR" sz="1000" kern="0" dirty="0">
                <a:solidFill>
                  <a:srgbClr val="FFFFFF"/>
                </a:solidFill>
                <a:latin typeface="Calibri"/>
                <a:cs typeface="Calibri"/>
                <a:sym typeface="Calibri"/>
              </a:rPr>
              <a:t>root@ad7b99273e5e:/st-device-sdk-c-ref# </a:t>
            </a:r>
            <a:r>
              <a:rPr lang="en-US" altLang="ko-KR" sz="1000" kern="0" dirty="0">
                <a:solidFill>
                  <a:srgbClr val="ED7D31">
                    <a:lumMod val="75000"/>
                  </a:srgbClr>
                </a:solidFill>
                <a:latin typeface="Calibri"/>
                <a:cs typeface="Calibri"/>
                <a:sym typeface="Calibri"/>
              </a:rPr>
              <a:t>./build.py esp32 switch_example</a:t>
            </a:r>
          </a:p>
          <a:p>
            <a:pPr hangingPunct="0"/>
            <a:r>
              <a:rPr lang="en-US" altLang="ko-KR" sz="1000" kern="0" dirty="0">
                <a:solidFill>
                  <a:srgbClr val="FFFFFF"/>
                </a:solidFill>
                <a:latin typeface="Calibri"/>
                <a:cs typeface="Calibri"/>
                <a:sym typeface="Calibri"/>
              </a:rPr>
              <a:t>Adding ESP-IDF tools to PATH...</a:t>
            </a:r>
          </a:p>
          <a:p>
            <a:pPr hangingPunct="0"/>
            <a:r>
              <a:rPr lang="en-US" altLang="ko-KR" sz="1000" kern="0" dirty="0">
                <a:solidFill>
                  <a:srgbClr val="FFFFFF"/>
                </a:solidFill>
                <a:latin typeface="Calibri"/>
                <a:cs typeface="Calibri"/>
                <a:sym typeface="Calibri"/>
              </a:rPr>
              <a:t>Checking if Python packages are up to date...</a:t>
            </a:r>
          </a:p>
          <a:p>
            <a:pPr hangingPunct="0"/>
            <a:r>
              <a:rPr lang="en-US" altLang="ko-KR" sz="1000" kern="0" dirty="0">
                <a:solidFill>
                  <a:srgbClr val="FFFFFF"/>
                </a:solidFill>
                <a:latin typeface="Calibri"/>
                <a:cs typeface="Calibri"/>
                <a:sym typeface="Calibri"/>
              </a:rPr>
              <a:t>Python requirements from /st-device-sdk-c-ref/bsp/esp32/requirements.txt are satisfied.</a:t>
            </a:r>
          </a:p>
          <a:p>
            <a:pPr hangingPunct="0"/>
            <a:r>
              <a:rPr lang="en-US" altLang="ko-KR" sz="1000" kern="0" dirty="0">
                <a:solidFill>
                  <a:srgbClr val="FFFFFF"/>
                </a:solidFill>
                <a:latin typeface="Calibri"/>
                <a:cs typeface="Calibri"/>
                <a:sym typeface="Calibri"/>
              </a:rPr>
              <a:t>Updated PATH variable:</a:t>
            </a:r>
          </a:p>
          <a:p>
            <a:pPr hangingPunct="0"/>
            <a:r>
              <a:rPr lang="en-US" altLang="ko-KR" sz="1000" kern="0" dirty="0">
                <a:solidFill>
                  <a:srgbClr val="FFFFFF"/>
                </a:solidFill>
                <a:latin typeface="Calibri"/>
                <a:cs typeface="Calibri"/>
                <a:sym typeface="Calibri"/>
              </a:rPr>
              <a:t>  /st-device-sdk-c-ref/bsp/esp32/components/esptool_py/esptool:/st-device-sdk-c-ref/bsp/esp32/components/espcoredump:/st-device-sdk-c-ref/bsp/esp32/components/partition_table/:/root/.espressif/tools/xtensa-esp32-elf/esp-2019r2-8.2.0/xtensa-esp32-elf/bin:/root/.espressif/tools/esp32ulp-elf/2.28.51.20170517/esp32ulp-elf-binutils/bin:/root/.espressif/tools/openocd-esp32/v0.10.0-esp32-20190313/openocd-esp32/bin:/root/.espressif/python_env/idf4.0_py3.8_env/bin:/st-device-sdk-c-ref/bsp/esp32/tools:/usr/local/sbin:/usr/local/bin:/usr/sbin:/usr/bin:/sbin:/bin:/root/esp/xtensa-esp32-elf/bin</a:t>
            </a:r>
          </a:p>
          <a:p>
            <a:pPr hangingPunct="0"/>
            <a:r>
              <a:rPr lang="en-US" altLang="ko-KR" sz="1000" kern="0" dirty="0">
                <a:solidFill>
                  <a:srgbClr val="FFFFFF"/>
                </a:solidFill>
                <a:latin typeface="Calibri"/>
                <a:cs typeface="Calibri"/>
                <a:sym typeface="Calibri"/>
              </a:rPr>
              <a:t>Done! You can now compile ESP-IDF projects.</a:t>
            </a:r>
          </a:p>
          <a:p>
            <a:pPr hangingPunct="0"/>
            <a:r>
              <a:rPr lang="en-US" altLang="ko-KR" sz="1000" kern="0" dirty="0">
                <a:solidFill>
                  <a:srgbClr val="FFFFFF"/>
                </a:solidFill>
                <a:latin typeface="Calibri"/>
                <a:cs typeface="Calibri"/>
                <a:sym typeface="Calibri"/>
              </a:rPr>
              <a:t>Go to the project directory and run:</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  idf.py build</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Checking Python dependencies…</a:t>
            </a:r>
          </a:p>
          <a:p>
            <a:pPr hangingPunct="0"/>
            <a:r>
              <a:rPr lang="en-US" altLang="ko-KR" sz="1000" kern="0" dirty="0">
                <a:solidFill>
                  <a:srgbClr val="FFFFFF"/>
                </a:solidFill>
                <a:latin typeface="Calibri"/>
                <a:cs typeface="Calibri"/>
                <a:sym typeface="Calibri"/>
              </a:rPr>
              <a:t>Python requirements from /st-device-sdk-c-ref/bsp/esp32/requirements.txt are satisfied.</a:t>
            </a:r>
          </a:p>
          <a:p>
            <a:pPr hangingPunct="0"/>
            <a:r>
              <a:rPr lang="en-US" altLang="ko-KR" sz="1000" kern="0" dirty="0">
                <a:solidFill>
                  <a:srgbClr val="FFFFFF"/>
                </a:solidFill>
                <a:latin typeface="Calibri"/>
                <a:cs typeface="Calibri"/>
                <a:sym typeface="Calibri"/>
              </a:rPr>
              <a:t>Executing action: all (aliases: build)</a:t>
            </a:r>
          </a:p>
          <a:p>
            <a:pPr hangingPunct="0"/>
            <a:r>
              <a:rPr lang="en-US" altLang="ko-KR" sz="1000" kern="0" dirty="0">
                <a:solidFill>
                  <a:srgbClr val="FFFFFF"/>
                </a:solidFill>
                <a:latin typeface="Calibri"/>
                <a:cs typeface="Calibri"/>
                <a:sym typeface="Calibri"/>
              </a:rPr>
              <a:t>Running cmake in directory /st-device-sdk-c-ref/apps/esp32/switch_example/build</a:t>
            </a:r>
          </a:p>
          <a:p>
            <a:pPr hangingPunct="0"/>
            <a:r>
              <a:rPr lang="en-US" altLang="ko-KR" sz="1000" kern="0" dirty="0">
                <a:solidFill>
                  <a:srgbClr val="FFFFFF"/>
                </a:solidFill>
                <a:latin typeface="Calibri"/>
                <a:cs typeface="Calibri"/>
                <a:sym typeface="Calibri"/>
              </a:rPr>
              <a:t>Executing "cmake -G 'Unix Makefiles' -DPYTHON_DEPS_CHECKED=1 -DESP_PLATFORM=1 —warn-uninitialized -DWARN_UNINITIALIZED=1 -DCCACHE_ENABLE=0 /st-device-sdk-c-ref/apps/esp32/switch_example"…</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 Strings omitted ...</a:t>
            </a:r>
          </a:p>
        </p:txBody>
      </p:sp>
    </p:spTree>
    <p:extLst>
      <p:ext uri="{BB962C8B-B14F-4D97-AF65-F5344CB8AC3E}">
        <p14:creationId xmlns:p14="http://schemas.microsoft.com/office/powerpoint/2010/main" val="3757542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3.3. Build Test</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build test with dummy device configuration data</a:t>
            </a:r>
          </a:p>
        </p:txBody>
      </p:sp>
      <p:sp>
        <p:nvSpPr>
          <p:cNvPr id="5" name="TextBox 4"/>
          <p:cNvSpPr txBox="1"/>
          <p:nvPr/>
        </p:nvSpPr>
        <p:spPr>
          <a:xfrm>
            <a:off x="623909" y="1785008"/>
            <a:ext cx="8658182" cy="4524313"/>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800" kern="0" dirty="0">
                <a:solidFill>
                  <a:srgbClr val="FFFFFF"/>
                </a:solidFill>
                <a:latin typeface="Calibri"/>
                <a:cs typeface="Calibri"/>
                <a:sym typeface="Calibri"/>
              </a:rPr>
              <a:t>... Strings omitted ...</a:t>
            </a:r>
          </a:p>
          <a:p>
            <a:pPr hangingPunct="0"/>
            <a:endParaRPr lang="en-US" altLang="ko-KR" sz="800" kern="0" dirty="0">
              <a:solidFill>
                <a:srgbClr val="FFFFFF"/>
              </a:solidFill>
              <a:latin typeface="Calibri"/>
              <a:cs typeface="Calibri"/>
              <a:sym typeface="Calibri"/>
            </a:endParaRPr>
          </a:p>
          <a:p>
            <a:pPr hangingPunct="0"/>
            <a:r>
              <a:rPr lang="en-US" altLang="ko-KR" sz="800" kern="0" dirty="0">
                <a:solidFill>
                  <a:srgbClr val="FFFFFF"/>
                </a:solidFill>
                <a:latin typeface="Calibri"/>
                <a:cs typeface="Calibri"/>
                <a:sym typeface="Calibri"/>
              </a:rPr>
              <a:t>Scanning dependencies of target __idf_main</a:t>
            </a:r>
          </a:p>
          <a:p>
            <a:pPr hangingPunct="0"/>
            <a:r>
              <a:rPr lang="en-US" altLang="ko-KR" sz="800" kern="0" dirty="0">
                <a:solidFill>
                  <a:srgbClr val="FFFFFF"/>
                </a:solidFill>
                <a:latin typeface="Calibri"/>
                <a:cs typeface="Calibri"/>
                <a:sym typeface="Calibri"/>
              </a:rPr>
              <a:t>[ 97%] Building C object esp-idf/main/CMakeFiles/__idf_main.dir/main.c.obj</a:t>
            </a:r>
          </a:p>
          <a:p>
            <a:pPr hangingPunct="0"/>
            <a:r>
              <a:rPr lang="en-US" altLang="ko-KR" sz="800" kern="0" dirty="0">
                <a:solidFill>
                  <a:srgbClr val="FFFFFF"/>
                </a:solidFill>
                <a:latin typeface="Calibri"/>
                <a:cs typeface="Calibri"/>
                <a:sym typeface="Calibri"/>
              </a:rPr>
              <a:t>[ 97%] Building C object esp-idf/main/CMakeFiles/__idf_main.dir/iot_cli_cmd.c.obj</a:t>
            </a:r>
          </a:p>
          <a:p>
            <a:pPr hangingPunct="0"/>
            <a:r>
              <a:rPr lang="en-US" altLang="ko-KR" sz="800" kern="0" dirty="0">
                <a:solidFill>
                  <a:srgbClr val="FFFFFF"/>
                </a:solidFill>
                <a:latin typeface="Calibri"/>
                <a:cs typeface="Calibri"/>
                <a:sym typeface="Calibri"/>
              </a:rPr>
              <a:t>[ 97%] Building C object esp-idf/main/CMakeFiles/__idf_main.dir/device_control.c.obj</a:t>
            </a:r>
          </a:p>
          <a:p>
            <a:pPr hangingPunct="0"/>
            <a:r>
              <a:rPr lang="en-US" altLang="ko-KR" sz="800" kern="0" dirty="0">
                <a:solidFill>
                  <a:srgbClr val="FFFFFF"/>
                </a:solidFill>
                <a:latin typeface="Calibri"/>
                <a:cs typeface="Calibri"/>
                <a:sym typeface="Calibri"/>
              </a:rPr>
              <a:t>[ 97%] Building C object esp-idf/main/CMakeFiles/__idf_main.dir/iot_uart_cli.c.obj</a:t>
            </a:r>
          </a:p>
          <a:p>
            <a:pPr hangingPunct="0"/>
            <a:r>
              <a:rPr lang="en-US" altLang="ko-KR" sz="800" kern="0" dirty="0">
                <a:solidFill>
                  <a:srgbClr val="FFFFFF"/>
                </a:solidFill>
                <a:latin typeface="Calibri"/>
                <a:cs typeface="Calibri"/>
                <a:sym typeface="Calibri"/>
              </a:rPr>
              <a:t>[ 98%] Building C object esp-idf/main/CMakeFiles/__idf_main.dir/caps_switch.c.obj</a:t>
            </a:r>
          </a:p>
          <a:p>
            <a:pPr hangingPunct="0"/>
            <a:r>
              <a:rPr lang="en-US" altLang="ko-KR" sz="800" kern="0" dirty="0">
                <a:solidFill>
                  <a:srgbClr val="FFFFFF"/>
                </a:solidFill>
                <a:latin typeface="Calibri"/>
                <a:cs typeface="Calibri"/>
                <a:sym typeface="Calibri"/>
              </a:rPr>
              <a:t>[ 98%] Building ASM object esp-idf/main/CMakeFiles/__idf_main.dir/__/__/device_info.json.S.obj</a:t>
            </a:r>
          </a:p>
          <a:p>
            <a:pPr hangingPunct="0"/>
            <a:r>
              <a:rPr lang="en-US" altLang="ko-KR" sz="800" kern="0" dirty="0">
                <a:solidFill>
                  <a:srgbClr val="FFFFFF"/>
                </a:solidFill>
                <a:latin typeface="Calibri"/>
                <a:cs typeface="Calibri"/>
                <a:sym typeface="Calibri"/>
              </a:rPr>
              <a:t>[ 98%] Building ASM object esp-idf/main/CMakeFiles/__idf_main.dir/__/__/onboarding_config.json.S.obj</a:t>
            </a:r>
          </a:p>
          <a:p>
            <a:pPr hangingPunct="0"/>
            <a:r>
              <a:rPr lang="en-US" altLang="ko-KR" sz="800" kern="0" dirty="0">
                <a:solidFill>
                  <a:srgbClr val="FFFFFF"/>
                </a:solidFill>
                <a:latin typeface="Calibri"/>
                <a:cs typeface="Calibri"/>
                <a:sym typeface="Calibri"/>
              </a:rPr>
              <a:t>[ 98%] Linking CXX static library libmain.a</a:t>
            </a:r>
          </a:p>
          <a:p>
            <a:pPr hangingPunct="0"/>
            <a:r>
              <a:rPr lang="en-US" altLang="ko-KR" sz="800" kern="0" dirty="0">
                <a:solidFill>
                  <a:srgbClr val="FFFFFF"/>
                </a:solidFill>
                <a:latin typeface="Calibri"/>
                <a:cs typeface="Calibri"/>
                <a:sym typeface="Calibri"/>
              </a:rPr>
              <a:t>[ 98%] Built target __idf_main</a:t>
            </a:r>
          </a:p>
          <a:p>
            <a:pPr hangingPunct="0"/>
            <a:r>
              <a:rPr lang="en-US" altLang="ko-KR" sz="800" kern="0" dirty="0">
                <a:solidFill>
                  <a:srgbClr val="FFFFFF"/>
                </a:solidFill>
                <a:latin typeface="Calibri"/>
                <a:cs typeface="Calibri"/>
                <a:sym typeface="Calibri"/>
              </a:rPr>
              <a:t>Scanning dependencies of target __ldgen_output_esp32.project.ld</a:t>
            </a:r>
          </a:p>
          <a:p>
            <a:pPr hangingPunct="0"/>
            <a:r>
              <a:rPr lang="en-US" altLang="ko-KR" sz="800" kern="0" dirty="0">
                <a:solidFill>
                  <a:srgbClr val="FFFFFF"/>
                </a:solidFill>
                <a:latin typeface="Calibri"/>
                <a:cs typeface="Calibri"/>
                <a:sym typeface="Calibri"/>
              </a:rPr>
              <a:t>[ 98%] Generating ld/esp32.project.ld</a:t>
            </a:r>
          </a:p>
          <a:p>
            <a:pPr hangingPunct="0"/>
            <a:r>
              <a:rPr lang="en-US" altLang="ko-KR" sz="800" kern="0" dirty="0">
                <a:solidFill>
                  <a:srgbClr val="FFFFFF"/>
                </a:solidFill>
                <a:latin typeface="Calibri"/>
                <a:cs typeface="Calibri"/>
                <a:sym typeface="Calibri"/>
              </a:rPr>
              <a:t>[ 98%] Built target __ldgen_output_esp32.project.ld</a:t>
            </a:r>
          </a:p>
          <a:p>
            <a:pPr hangingPunct="0"/>
            <a:r>
              <a:rPr lang="en-US" altLang="ko-KR" sz="800" kern="0" dirty="0">
                <a:solidFill>
                  <a:srgbClr val="FFFFFF"/>
                </a:solidFill>
                <a:latin typeface="Calibri"/>
                <a:cs typeface="Calibri"/>
                <a:sym typeface="Calibri"/>
              </a:rPr>
              <a:t>Scanning dependencies of target switch_example.elf</a:t>
            </a:r>
          </a:p>
          <a:p>
            <a:pPr hangingPunct="0"/>
            <a:r>
              <a:rPr lang="en-US" altLang="ko-KR" sz="800" kern="0" dirty="0">
                <a:solidFill>
                  <a:srgbClr val="FFFFFF"/>
                </a:solidFill>
                <a:latin typeface="Calibri"/>
                <a:cs typeface="Calibri"/>
                <a:sym typeface="Calibri"/>
              </a:rPr>
              <a:t>[ 98%] Building C object CMakeFiles/switch_example.elf.dir/project_elf_src.c.obj</a:t>
            </a:r>
          </a:p>
          <a:p>
            <a:pPr hangingPunct="0"/>
            <a:r>
              <a:rPr lang="en-US" altLang="ko-KR" sz="800" kern="0" dirty="0">
                <a:solidFill>
                  <a:srgbClr val="FFFFFF"/>
                </a:solidFill>
                <a:latin typeface="Calibri"/>
                <a:cs typeface="Calibri"/>
                <a:sym typeface="Calibri"/>
              </a:rPr>
              <a:t>[100%] Linking CXX executable switch_example.elf</a:t>
            </a:r>
          </a:p>
          <a:p>
            <a:pPr hangingPunct="0"/>
            <a:r>
              <a:rPr lang="en-US" altLang="ko-KR" sz="800" kern="0" dirty="0">
                <a:solidFill>
                  <a:srgbClr val="FFFFFF"/>
                </a:solidFill>
                <a:latin typeface="Calibri"/>
                <a:cs typeface="Calibri"/>
                <a:sym typeface="Calibri"/>
              </a:rPr>
              <a:t>[100%] Built target switch_example.elf</a:t>
            </a:r>
          </a:p>
          <a:p>
            <a:pPr hangingPunct="0"/>
            <a:r>
              <a:rPr lang="en-US" altLang="ko-KR" sz="800" kern="0" dirty="0">
                <a:solidFill>
                  <a:srgbClr val="FFFFFF"/>
                </a:solidFill>
                <a:latin typeface="Calibri"/>
                <a:cs typeface="Calibri"/>
                <a:sym typeface="Calibri"/>
              </a:rPr>
              <a:t>Scanning dependencies of target gen_project_binary</a:t>
            </a:r>
          </a:p>
          <a:p>
            <a:pPr hangingPunct="0"/>
            <a:r>
              <a:rPr lang="en-US" altLang="ko-KR" sz="800" kern="0" dirty="0">
                <a:solidFill>
                  <a:srgbClr val="FFFFFF"/>
                </a:solidFill>
                <a:latin typeface="Calibri"/>
                <a:cs typeface="Calibri"/>
                <a:sym typeface="Calibri"/>
              </a:rPr>
              <a:t>[100%] Generating binary image from built executable</a:t>
            </a:r>
          </a:p>
          <a:p>
            <a:pPr hangingPunct="0"/>
            <a:r>
              <a:rPr lang="en-US" altLang="ko-KR" sz="800" kern="0" dirty="0">
                <a:solidFill>
                  <a:srgbClr val="FFFFFF"/>
                </a:solidFill>
                <a:latin typeface="Calibri"/>
                <a:cs typeface="Calibri"/>
                <a:sym typeface="Calibri"/>
              </a:rPr>
              <a:t>esptool.py v2.8</a:t>
            </a:r>
          </a:p>
          <a:p>
            <a:pPr hangingPunct="0"/>
            <a:r>
              <a:rPr lang="en-US" altLang="ko-KR" sz="800" kern="0" dirty="0">
                <a:solidFill>
                  <a:srgbClr val="FFFFFF"/>
                </a:solidFill>
                <a:latin typeface="Calibri"/>
                <a:cs typeface="Calibri"/>
                <a:sym typeface="Calibri"/>
              </a:rPr>
              <a:t>Generated /st-device-sdk-c-ref/apps/esp32/switch_example/build/switch_example.bin</a:t>
            </a:r>
          </a:p>
          <a:p>
            <a:pPr hangingPunct="0"/>
            <a:r>
              <a:rPr lang="en-US" altLang="ko-KR" sz="800" kern="0" dirty="0">
                <a:solidFill>
                  <a:srgbClr val="FFFFFF"/>
                </a:solidFill>
                <a:latin typeface="Calibri"/>
                <a:cs typeface="Calibri"/>
                <a:sym typeface="Calibri"/>
              </a:rPr>
              <a:t>[100%] Built target gen_project_binary</a:t>
            </a:r>
          </a:p>
          <a:p>
            <a:pPr hangingPunct="0"/>
            <a:r>
              <a:rPr lang="en-US" altLang="ko-KR" sz="800" kern="0" dirty="0">
                <a:solidFill>
                  <a:srgbClr val="FFFFFF"/>
                </a:solidFill>
                <a:latin typeface="Calibri"/>
                <a:cs typeface="Calibri"/>
                <a:sym typeface="Calibri"/>
              </a:rPr>
              <a:t>Scanning dependencies of target app</a:t>
            </a:r>
          </a:p>
          <a:p>
            <a:pPr hangingPunct="0"/>
            <a:r>
              <a:rPr lang="en-US" altLang="ko-KR" sz="800" kern="0" dirty="0">
                <a:solidFill>
                  <a:srgbClr val="FFFFFF"/>
                </a:solidFill>
                <a:latin typeface="Calibri"/>
                <a:cs typeface="Calibri"/>
                <a:sym typeface="Calibri"/>
              </a:rPr>
              <a:t>[100%] Built target app</a:t>
            </a:r>
          </a:p>
          <a:p>
            <a:pPr hangingPunct="0"/>
            <a:endParaRPr lang="en-US" altLang="ko-KR" sz="800" kern="0" dirty="0">
              <a:solidFill>
                <a:srgbClr val="FFFFFF"/>
              </a:solidFill>
              <a:latin typeface="Calibri"/>
              <a:cs typeface="Calibri"/>
              <a:sym typeface="Calibri"/>
            </a:endParaRPr>
          </a:p>
          <a:p>
            <a:pPr hangingPunct="0"/>
            <a:r>
              <a:rPr lang="en-US" altLang="ko-KR" sz="800" kern="0" dirty="0">
                <a:solidFill>
                  <a:srgbClr val="FFFFFF"/>
                </a:solidFill>
                <a:latin typeface="Calibri"/>
                <a:cs typeface="Calibri"/>
                <a:sym typeface="Calibri"/>
              </a:rPr>
              <a:t>Project build complete. To flash, run this command:</a:t>
            </a:r>
          </a:p>
          <a:p>
            <a:pPr hangingPunct="0"/>
            <a:r>
              <a:rPr lang="en-US" altLang="ko-KR" sz="800" kern="0" dirty="0">
                <a:solidFill>
                  <a:srgbClr val="FFFFFF"/>
                </a:solidFill>
                <a:latin typeface="Calibri"/>
                <a:cs typeface="Calibri"/>
                <a:sym typeface="Calibri"/>
              </a:rPr>
              <a:t>/root/.espressif/python_env/idf4.0_py3.8_env/bin/python ../../../bsp/esp32/components/esptool_py/esptool/esptool.py -p (PORT) -b 460800 —before default_reset —after hard_reset write_flash —flash_mode dio —flash_size detect —flash_freq 40m 0x1000 build/bootloader/bootloader.bin 0x8000 build/partition_table/partition-table.bin 0x11000 build/ota_data_initial.bin 0x20000 build/switch_example.bin</a:t>
            </a:r>
          </a:p>
          <a:p>
            <a:pPr hangingPunct="0"/>
            <a:r>
              <a:rPr lang="en-US" altLang="ko-KR" sz="800" kern="0" dirty="0">
                <a:solidFill>
                  <a:srgbClr val="FFFFFF"/>
                </a:solidFill>
                <a:latin typeface="Calibri"/>
                <a:cs typeface="Calibri"/>
                <a:sym typeface="Calibri"/>
              </a:rPr>
              <a:t>or run 'idf.py -p (PORT) flash'</a:t>
            </a:r>
          </a:p>
          <a:p>
            <a:pPr hangingPunct="0"/>
            <a:r>
              <a:rPr lang="en-US" altLang="ko-KR" sz="800" kern="0" dirty="0">
                <a:solidFill>
                  <a:srgbClr val="FFFFFF"/>
                </a:solidFill>
                <a:latin typeface="Calibri"/>
                <a:cs typeface="Calibri"/>
                <a:sym typeface="Calibri"/>
              </a:rPr>
              <a:t>————————————————————————</a:t>
            </a:r>
          </a:p>
          <a:p>
            <a:pPr hangingPunct="0"/>
            <a:r>
              <a:rPr lang="en-US" altLang="ko-KR" sz="800" kern="0" dirty="0">
                <a:solidFill>
                  <a:srgbClr val="FFFFFF"/>
                </a:solidFill>
                <a:latin typeface="Calibri"/>
                <a:cs typeface="Calibri"/>
                <a:sym typeface="Calibri"/>
              </a:rPr>
              <a:t>binary path : /st-device-sdk-c-ref/output/esp32/iotcore_switch_example_20211213_3df85fe_57a3f55</a:t>
            </a:r>
          </a:p>
          <a:p>
            <a:pPr hangingPunct="0"/>
            <a:r>
              <a:rPr lang="en-US" altLang="ko-KR" sz="800" kern="0" dirty="0">
                <a:solidFill>
                  <a:srgbClr val="FFFFFF"/>
                </a:solidFill>
                <a:latin typeface="Calibri"/>
                <a:cs typeface="Calibri"/>
                <a:sym typeface="Calibri"/>
              </a:rPr>
              <a:t>————————————————————————</a:t>
            </a:r>
          </a:p>
          <a:p>
            <a:pPr hangingPunct="0"/>
            <a:r>
              <a:rPr lang="en-US" altLang="ko-KR" sz="800" kern="0" dirty="0">
                <a:solidFill>
                  <a:srgbClr val="FFFFFF"/>
                </a:solidFill>
                <a:latin typeface="Calibri"/>
                <a:cs typeface="Calibri"/>
                <a:sym typeface="Calibri"/>
              </a:rPr>
              <a:t>root@ad7b99273e5e:/st-device-sdk-c-ref#</a:t>
            </a:r>
          </a:p>
        </p:txBody>
      </p:sp>
    </p:spTree>
    <p:extLst>
      <p:ext uri="{BB962C8B-B14F-4D97-AF65-F5344CB8AC3E}">
        <p14:creationId xmlns:p14="http://schemas.microsoft.com/office/powerpoint/2010/main" val="4188081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직선 화살표 연결선 62"/>
          <p:cNvSpPr/>
          <p:nvPr/>
        </p:nvSpPr>
        <p:spPr>
          <a:xfrm flipV="1">
            <a:off x="2432720" y="2413395"/>
            <a:ext cx="1595358" cy="3904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57" name="직선 화살표 연결선 62"/>
          <p:cNvSpPr/>
          <p:nvPr/>
        </p:nvSpPr>
        <p:spPr>
          <a:xfrm>
            <a:off x="2264648" y="2996953"/>
            <a:ext cx="1763431" cy="9828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0000"/>
            </a:solidFill>
            <a:miter/>
            <a:headEnd type="triangle"/>
            <a:tailEnd type="triangle"/>
          </a:ln>
        </p:spPr>
        <p:txBody>
          <a:bodyPr/>
          <a:lstStyle/>
          <a:p>
            <a:pPr hangingPunct="0"/>
            <a:endParaRPr kern="0">
              <a:solidFill>
                <a:srgbClr val="000000"/>
              </a:solidFill>
              <a:latin typeface="Calibri"/>
              <a:cs typeface="Calibri"/>
              <a:sym typeface="Calibri"/>
            </a:endParaRPr>
          </a:p>
        </p:txBody>
      </p:sp>
      <p:sp>
        <p:nvSpPr>
          <p:cNvPr id="50" name="직선 화살표 연결선 61"/>
          <p:cNvSpPr/>
          <p:nvPr/>
        </p:nvSpPr>
        <p:spPr>
          <a:xfrm flipV="1">
            <a:off x="3809335" y="4233404"/>
            <a:ext cx="2322081" cy="603400"/>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31" name="직선 화살표 연결선 57"/>
          <p:cNvSpPr/>
          <p:nvPr/>
        </p:nvSpPr>
        <p:spPr>
          <a:xfrm>
            <a:off x="5482308" y="2799083"/>
            <a:ext cx="1613298" cy="910333"/>
          </a:xfrm>
          <a:prstGeom prst="line">
            <a:avLst/>
          </a:prstGeom>
          <a:ln w="6350">
            <a:solidFill>
              <a:srgbClr val="000000"/>
            </a:solidFill>
            <a:miter/>
            <a:headEnd type="triangle"/>
            <a:tailEnd type="triangle"/>
          </a:ln>
        </p:spPr>
        <p:txBody>
          <a:bodyPr lIns="45719" rIns="45719"/>
          <a:lstStyle/>
          <a:p>
            <a:pPr hangingPunct="0"/>
            <a:endParaRPr kern="0">
              <a:solidFill>
                <a:srgbClr val="000000"/>
              </a:solidFill>
              <a:latin typeface="Calibri"/>
              <a:cs typeface="Calibri"/>
              <a:sym typeface="Calibri"/>
            </a:endParaRPr>
          </a:p>
        </p:txBody>
      </p:sp>
      <p:sp>
        <p:nvSpPr>
          <p:cNvPr id="78" name="TextBox 55"/>
          <p:cNvSpPr txBox="1"/>
          <p:nvPr/>
        </p:nvSpPr>
        <p:spPr>
          <a:xfrm>
            <a:off x="1390630" y="2451600"/>
            <a:ext cx="788034"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MCU</a:t>
            </a:r>
          </a:p>
          <a:p>
            <a:pPr algn="ctr" hangingPunct="0">
              <a:defRPr>
                <a:latin typeface="SamsungOne 400"/>
                <a:ea typeface="SamsungOne 400"/>
                <a:cs typeface="SamsungOne 400"/>
                <a:sym typeface="SamsungOne 400"/>
              </a:defRPr>
            </a:pPr>
            <a:r>
              <a:rPr lang="en-US" sz="1600" kern="0" dirty="0">
                <a:solidFill>
                  <a:srgbClr val="000000"/>
                </a:solidFill>
                <a:latin typeface="SamsungOne 400"/>
                <a:ea typeface="SamsungOne 400"/>
                <a:sym typeface="SamsungOne 400"/>
              </a:rPr>
              <a:t>(ESP32)</a:t>
            </a:r>
            <a:endParaRPr sz="1600" kern="0" dirty="0">
              <a:solidFill>
                <a:srgbClr val="000000"/>
              </a:solidFill>
              <a:latin typeface="SamsungOne 400"/>
              <a:ea typeface="SamsungOne 400"/>
              <a:sym typeface="SamsungOne 400"/>
            </a:endParaRPr>
          </a:p>
        </p:txBody>
      </p:sp>
      <p:pic>
        <p:nvPicPr>
          <p:cNvPr id="76" name="Picture 17" descr="ESP32-S2 Saola 1R Development 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6617" y="1987756"/>
            <a:ext cx="598061" cy="598061"/>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4"/>
          <p:cNvSpPr/>
          <p:nvPr/>
        </p:nvSpPr>
        <p:spPr>
          <a:xfrm>
            <a:off x="590811" y="1811504"/>
            <a:ext cx="2386321" cy="1286427"/>
          </a:xfrm>
          <a:prstGeom prst="roundRect">
            <a:avLst>
              <a:gd name="adj" fmla="val 6513"/>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a:t>Practice Status</a:t>
            </a:r>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03</a:t>
            </a:r>
            <a:endParaRPr lang="ko-KR" altLang="en-US" dirty="0"/>
          </a:p>
        </p:txBody>
      </p:sp>
      <p:grpSp>
        <p:nvGrpSpPr>
          <p:cNvPr id="27" name="직사각형 29"/>
          <p:cNvGrpSpPr/>
          <p:nvPr/>
        </p:nvGrpSpPr>
        <p:grpSpPr>
          <a:xfrm>
            <a:off x="7615206" y="3316642"/>
            <a:ext cx="1172647" cy="370843"/>
            <a:chOff x="0" y="0"/>
            <a:chExt cx="1172645" cy="370841"/>
          </a:xfrm>
        </p:grpSpPr>
        <p:sp>
          <p:nvSpPr>
            <p:cNvPr id="28" name="직사각형"/>
            <p:cNvSpPr/>
            <p:nvPr/>
          </p:nvSpPr>
          <p:spPr>
            <a:xfrm>
              <a:off x="0" y="8421"/>
              <a:ext cx="1172646" cy="354001"/>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9" name="Protocol"/>
            <p:cNvSpPr txBox="1"/>
            <p:nvPr/>
          </p:nvSpPr>
          <p:spPr>
            <a:xfrm>
              <a:off x="45718" y="0"/>
              <a:ext cx="1081209" cy="3708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a:solidFill>
                    <a:srgbClr val="FFFFFF"/>
                  </a:solidFill>
                  <a:latin typeface="SamsungOne 400"/>
                  <a:ea typeface="SamsungOne 400"/>
                  <a:cs typeface="SamsungOne 400"/>
                  <a:sym typeface="SamsungOne 400"/>
                </a:defRPr>
              </a:lvl1pPr>
            </a:lstStyle>
            <a:p>
              <a:pPr hangingPunct="0"/>
              <a:r>
                <a:rPr kern="0" dirty="0"/>
                <a:t>Protocol</a:t>
              </a:r>
            </a:p>
          </p:txBody>
        </p:sp>
      </p:grpSp>
      <p:sp>
        <p:nvSpPr>
          <p:cNvPr id="30" name="TextBox 55"/>
          <p:cNvSpPr txBox="1"/>
          <p:nvPr/>
        </p:nvSpPr>
        <p:spPr>
          <a:xfrm>
            <a:off x="1135312" y="5604832"/>
            <a:ext cx="184922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Old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Galaxy Upcycle app</a:t>
            </a:r>
          </a:p>
        </p:txBody>
      </p:sp>
      <p:grpSp>
        <p:nvGrpSpPr>
          <p:cNvPr id="32" name="TextBox 60"/>
          <p:cNvGrpSpPr/>
          <p:nvPr/>
        </p:nvGrpSpPr>
        <p:grpSpPr>
          <a:xfrm>
            <a:off x="6131415" y="3944298"/>
            <a:ext cx="964190" cy="594811"/>
            <a:chOff x="0" y="0"/>
            <a:chExt cx="964188" cy="594809"/>
          </a:xfrm>
        </p:grpSpPr>
        <p:sp>
          <p:nvSpPr>
            <p:cNvPr id="33" name="직사각형"/>
            <p:cNvSpPr/>
            <p:nvPr/>
          </p:nvSpPr>
          <p:spPr>
            <a:xfrm>
              <a:off x="0" y="112256"/>
              <a:ext cx="964189" cy="370298"/>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34" name="WebRTC"/>
            <p:cNvSpPr txBox="1"/>
            <p:nvPr/>
          </p:nvSpPr>
          <p:spPr>
            <a:xfrm>
              <a:off x="60831" y="0"/>
              <a:ext cx="842527" cy="5948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noAutofit/>
            </a:bodyPr>
            <a:lstStyle>
              <a:lvl1pPr algn="ctr">
                <a:defRPr sz="1200">
                  <a:solidFill>
                    <a:srgbClr val="FFFFFF"/>
                  </a:solidFill>
                  <a:latin typeface="SamsungOne 400"/>
                  <a:ea typeface="SamsungOne 400"/>
                  <a:cs typeface="SamsungOne 400"/>
                  <a:sym typeface="SamsungOne 400"/>
                </a:defRPr>
              </a:lvl1pPr>
            </a:lstStyle>
            <a:p>
              <a:pPr hangingPunct="0"/>
              <a:r>
                <a:rPr kern="0"/>
                <a:t>WebRTC</a:t>
              </a:r>
            </a:p>
          </p:txBody>
        </p:sp>
      </p:grpSp>
      <p:sp>
        <p:nvSpPr>
          <p:cNvPr id="58" name="TextBox 64"/>
          <p:cNvSpPr txBox="1"/>
          <p:nvPr/>
        </p:nvSpPr>
        <p:spPr>
          <a:xfrm rot="19903885">
            <a:off x="2729468" y="3158017"/>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59" name="TextBox 66"/>
          <p:cNvSpPr txBox="1"/>
          <p:nvPr/>
        </p:nvSpPr>
        <p:spPr>
          <a:xfrm rot="1601993">
            <a:off x="6050497" y="2953529"/>
            <a:ext cx="73994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b="1">
                <a:latin typeface="SamsungOne 400"/>
                <a:ea typeface="SamsungOne 400"/>
                <a:cs typeface="SamsungOne 400"/>
                <a:sym typeface="SamsungOne 400"/>
              </a:defRPr>
            </a:lvl1pPr>
          </a:lstStyle>
          <a:p>
            <a:pPr hangingPunct="0"/>
            <a:r>
              <a:rPr sz="1400" kern="0">
                <a:solidFill>
                  <a:srgbClr val="000000"/>
                </a:solidFill>
              </a:rPr>
              <a:t>Internet</a:t>
            </a:r>
          </a:p>
        </p:txBody>
      </p:sp>
      <p:grpSp>
        <p:nvGrpSpPr>
          <p:cNvPr id="60" name="그룹 67"/>
          <p:cNvGrpSpPr/>
          <p:nvPr/>
        </p:nvGrpSpPr>
        <p:grpSpPr>
          <a:xfrm>
            <a:off x="4238045" y="1863191"/>
            <a:ext cx="1227143" cy="1227143"/>
            <a:chOff x="0" y="0"/>
            <a:chExt cx="1227142" cy="1227142"/>
          </a:xfrm>
        </p:grpSpPr>
        <p:sp>
          <p:nvSpPr>
            <p:cNvPr id="61" name="타원 68"/>
            <p:cNvSpPr/>
            <p:nvPr/>
          </p:nvSpPr>
          <p:spPr>
            <a:xfrm>
              <a:off x="0" y="0"/>
              <a:ext cx="1227143" cy="1227143"/>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62" name="직사각형 69"/>
            <p:cNvSpPr txBox="1"/>
            <p:nvPr/>
          </p:nvSpPr>
          <p:spPr>
            <a:xfrm>
              <a:off x="201203" y="290405"/>
              <a:ext cx="824735" cy="650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hangingPunct="0">
                <a:defRPr>
                  <a:solidFill>
                    <a:srgbClr val="FFFFFF"/>
                  </a:solidFill>
                  <a:latin typeface="SamsungOne 400"/>
                  <a:ea typeface="SamsungOne 400"/>
                  <a:cs typeface="SamsungOne 400"/>
                  <a:sym typeface="SamsungOne 400"/>
                </a:defRPr>
              </a:pPr>
              <a:r>
                <a:rPr kern="0">
                  <a:solidFill>
                    <a:srgbClr val="FFFFFF"/>
                  </a:solidFill>
                  <a:latin typeface="SamsungOne 400"/>
                  <a:ea typeface="SamsungOne 400"/>
                  <a:sym typeface="SamsungOne 400"/>
                </a:rPr>
                <a:t>Smart</a:t>
              </a:r>
              <a:br>
                <a:rPr kern="0">
                  <a:solidFill>
                    <a:srgbClr val="FFFFFF"/>
                  </a:solidFill>
                  <a:latin typeface="SamsungOne 400"/>
                  <a:ea typeface="SamsungOne 400"/>
                  <a:sym typeface="SamsungOne 400"/>
                </a:rPr>
              </a:br>
              <a:r>
                <a:rPr kern="0">
                  <a:solidFill>
                    <a:srgbClr val="FFFFFF"/>
                  </a:solidFill>
                  <a:latin typeface="SamsungOne 400"/>
                  <a:ea typeface="SamsungOne 400"/>
                  <a:sym typeface="SamsungOne 400"/>
                </a:rPr>
                <a:t>Things</a:t>
              </a:r>
            </a:p>
          </p:txBody>
        </p:sp>
      </p:grpSp>
      <p:sp>
        <p:nvSpPr>
          <p:cNvPr id="63" name="TextBox 55"/>
          <p:cNvSpPr txBox="1"/>
          <p:nvPr/>
        </p:nvSpPr>
        <p:spPr>
          <a:xfrm>
            <a:off x="7364567" y="5020057"/>
            <a:ext cx="171457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Using Galaxy with</a:t>
            </a:r>
          </a:p>
          <a:p>
            <a:pPr algn="ctr" hangingPunct="0">
              <a:defRPr>
                <a:latin typeface="SamsungOne 400"/>
                <a:ea typeface="SamsungOne 400"/>
                <a:cs typeface="SamsungOne 400"/>
                <a:sym typeface="SamsungOne 400"/>
              </a:defRPr>
            </a:pPr>
            <a:r>
              <a:rPr sz="1600" kern="0" dirty="0">
                <a:solidFill>
                  <a:srgbClr val="000000"/>
                </a:solidFill>
                <a:latin typeface="SamsungOne 400"/>
                <a:ea typeface="SamsungOne 400"/>
                <a:sym typeface="SamsungOne 400"/>
              </a:rPr>
              <a:t>SmartThings app</a:t>
            </a:r>
          </a:p>
        </p:txBody>
      </p:sp>
      <p:grpSp>
        <p:nvGrpSpPr>
          <p:cNvPr id="64" name="직사각형 43"/>
          <p:cNvGrpSpPr/>
          <p:nvPr/>
        </p:nvGrpSpPr>
        <p:grpSpPr>
          <a:xfrm>
            <a:off x="4028078" y="2736333"/>
            <a:ext cx="726438" cy="354003"/>
            <a:chOff x="0" y="-1"/>
            <a:chExt cx="726436" cy="354002"/>
          </a:xfrm>
        </p:grpSpPr>
        <p:sp>
          <p:nvSpPr>
            <p:cNvPr id="65" name="직사각형"/>
            <p:cNvSpPr/>
            <p:nvPr/>
          </p:nvSpPr>
          <p:spPr>
            <a:xfrm>
              <a:off x="0" y="-1"/>
              <a:ext cx="726436" cy="354002"/>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hangingPunct="0">
                <a:defRPr sz="1200">
                  <a:solidFill>
                    <a:srgbClr val="FFFFFF"/>
                  </a:solidFill>
                  <a:latin typeface="SamsungOne 400"/>
                  <a:ea typeface="SamsungOne 400"/>
                  <a:cs typeface="SamsungOne 400"/>
                  <a:sym typeface="SamsungOne 400"/>
                </a:defRPr>
              </a:pPr>
              <a:endParaRPr sz="1200" kern="0">
                <a:solidFill>
                  <a:srgbClr val="FFFFFF"/>
                </a:solidFill>
                <a:latin typeface="SamsungOne 400"/>
                <a:ea typeface="SamsungOne 400"/>
                <a:sym typeface="SamsungOne 400"/>
              </a:endParaRPr>
            </a:p>
          </p:txBody>
        </p:sp>
        <p:sp>
          <p:nvSpPr>
            <p:cNvPr id="66" name="MQTT"/>
            <p:cNvSpPr txBox="1"/>
            <p:nvPr/>
          </p:nvSpPr>
          <p:spPr>
            <a:xfrm>
              <a:off x="45719" y="38500"/>
              <a:ext cx="634998" cy="27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1" tIns="45721" rIns="45721" bIns="45721" numCol="1" anchor="ctr">
              <a:spAutoFit/>
            </a:bodyPr>
            <a:lstStyle>
              <a:lvl1pPr algn="ctr">
                <a:defRPr sz="1200">
                  <a:solidFill>
                    <a:srgbClr val="FFFFFF"/>
                  </a:solidFill>
                  <a:latin typeface="SamsungOne 400"/>
                  <a:ea typeface="SamsungOne 400"/>
                  <a:cs typeface="SamsungOne 400"/>
                  <a:sym typeface="SamsungOne 400"/>
                </a:defRPr>
              </a:lvl1pPr>
            </a:lstStyle>
            <a:p>
              <a:pPr hangingPunct="0"/>
              <a:r>
                <a:rPr kern="0"/>
                <a:t>MQTT</a:t>
              </a:r>
            </a:p>
          </p:txBody>
        </p:sp>
      </p:grpSp>
      <p:sp>
        <p:nvSpPr>
          <p:cNvPr id="67" name="TextBox 64"/>
          <p:cNvSpPr txBox="1"/>
          <p:nvPr/>
        </p:nvSpPr>
        <p:spPr>
          <a:xfrm rot="20722981">
            <a:off x="4379835" y="4272964"/>
            <a:ext cx="800376"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79" name="TextBox 64"/>
          <p:cNvSpPr txBox="1"/>
          <p:nvPr/>
        </p:nvSpPr>
        <p:spPr>
          <a:xfrm rot="826652">
            <a:off x="2908824" y="2324828"/>
            <a:ext cx="80037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sz="1400" kern="0" dirty="0">
                <a:solidFill>
                  <a:srgbClr val="000000"/>
                </a:solidFill>
              </a:rPr>
              <a:t>Internet</a:t>
            </a:r>
          </a:p>
        </p:txBody>
      </p:sp>
      <p:sp>
        <p:nvSpPr>
          <p:cNvPr id="48" name="직사각형 44"/>
          <p:cNvSpPr/>
          <p:nvPr/>
        </p:nvSpPr>
        <p:spPr>
          <a:xfrm>
            <a:off x="3611373" y="1828240"/>
            <a:ext cx="2386321" cy="1483665"/>
          </a:xfrm>
          <a:prstGeom prst="roundRect">
            <a:avLst>
              <a:gd name="adj" fmla="val 6102"/>
            </a:avLst>
          </a:prstGeom>
          <a:solidFill>
            <a:srgbClr val="FF000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49" name="직사각형 37"/>
          <p:cNvSpPr/>
          <p:nvPr/>
        </p:nvSpPr>
        <p:spPr>
          <a:xfrm>
            <a:off x="3713034" y="1828240"/>
            <a:ext cx="568422" cy="30777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400">
                <a:latin typeface="SamsungOne 400"/>
                <a:ea typeface="SamsungOne 400"/>
                <a:cs typeface="SamsungOne 400"/>
                <a:sym typeface="SamsungOne 400"/>
              </a:defRPr>
            </a:lvl1pPr>
          </a:lstStyle>
          <a:p>
            <a:pPr hangingPunct="0"/>
            <a:r>
              <a:rPr kern="0" dirty="0">
                <a:solidFill>
                  <a:srgbClr val="000000"/>
                </a:solidFill>
              </a:rPr>
              <a:t>P</a:t>
            </a:r>
            <a:r>
              <a:rPr lang="en-US" kern="0" dirty="0">
                <a:solidFill>
                  <a:srgbClr val="000000"/>
                </a:solidFill>
              </a:rPr>
              <a:t>art</a:t>
            </a:r>
            <a:r>
              <a:rPr kern="0" dirty="0">
                <a:solidFill>
                  <a:srgbClr val="000000"/>
                </a:solidFill>
              </a:rPr>
              <a:t> </a:t>
            </a:r>
            <a:r>
              <a:rPr lang="en-US" kern="0" dirty="0">
                <a:solidFill>
                  <a:srgbClr val="000000"/>
                </a:solidFill>
              </a:rPr>
              <a:t>4</a:t>
            </a:r>
            <a:endParaRPr kern="0" dirty="0">
              <a:solidFill>
                <a:srgbClr val="000000"/>
              </a:solidFill>
            </a:endParaRPr>
          </a:p>
        </p:txBody>
      </p:sp>
      <p:grpSp>
        <p:nvGrpSpPr>
          <p:cNvPr id="47" name="그룹 46"/>
          <p:cNvGrpSpPr/>
          <p:nvPr/>
        </p:nvGrpSpPr>
        <p:grpSpPr>
          <a:xfrm>
            <a:off x="265188" y="4076448"/>
            <a:ext cx="3775177" cy="1578116"/>
            <a:chOff x="166222" y="3830642"/>
            <a:chExt cx="3775177" cy="1578116"/>
          </a:xfrm>
        </p:grpSpPr>
        <p:pic>
          <p:nvPicPr>
            <p:cNvPr id="56" name="Picture 4" descr="Samsung Galaxy Note9 - Samsung Galaxy Note 9 Цена Transparent PNG -  1200x1200 - Free Download on Nic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2697851" y="3839158"/>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Samsung Galaxy Note9 - Samsung Galaxy Note 9 Цена Transparent PNG -  1200x1200 - Free Download on Nice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6988" l="9091" r="89394"/>
                      </a14:imgEffect>
                    </a14:imgLayer>
                  </a14:imgProps>
                </a:ext>
                <a:ext uri="{28A0092B-C50C-407E-A947-70E740481C1C}">
                  <a14:useLocalDpi xmlns:a14="http://schemas.microsoft.com/office/drawing/2010/main" val="0"/>
                </a:ext>
              </a:extLst>
            </a:blip>
            <a:srcRect/>
            <a:stretch>
              <a:fillRect/>
            </a:stretch>
          </p:blipFill>
          <p:spPr bwMode="auto">
            <a:xfrm>
              <a:off x="1822406" y="3830642"/>
              <a:ext cx="1243548" cy="15696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Samsung Galaxy S9 Png Transparent Background Samsung S9 - Clip 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325"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Samsung Galaxy S9 Png Transparent Background Samsung S9 - Clip 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222" y="3838463"/>
              <a:ext cx="1066113" cy="1568534"/>
            </a:xfrm>
            <a:prstGeom prst="rect">
              <a:avLst/>
            </a:prstGeom>
            <a:noFill/>
            <a:extLst>
              <a:ext uri="{909E8E84-426E-40DD-AFC4-6F175D3DCCD1}">
                <a14:hiddenFill xmlns:a14="http://schemas.microsoft.com/office/drawing/2010/main">
                  <a:solidFill>
                    <a:srgbClr val="FFFFFF"/>
                  </a:solidFill>
                </a14:hiddenFill>
              </a:ext>
            </a:extLst>
          </p:spPr>
        </p:pic>
        <p:pic>
          <p:nvPicPr>
            <p:cNvPr id="71" name="그림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7536" y="3938342"/>
              <a:ext cx="663762" cy="1364400"/>
            </a:xfrm>
            <a:prstGeom prst="rect">
              <a:avLst/>
            </a:prstGeom>
          </p:spPr>
        </p:pic>
        <p:pic>
          <p:nvPicPr>
            <p:cNvPr id="72" name="그림 7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0379" y="3945443"/>
              <a:ext cx="663762" cy="1364400"/>
            </a:xfrm>
            <a:prstGeom prst="rect">
              <a:avLst/>
            </a:prstGeom>
          </p:spPr>
        </p:pic>
        <p:pic>
          <p:nvPicPr>
            <p:cNvPr id="73" name="그림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98104" y="3963579"/>
              <a:ext cx="642746" cy="1321200"/>
            </a:xfrm>
            <a:prstGeom prst="rect">
              <a:avLst/>
            </a:prstGeom>
          </p:spPr>
        </p:pic>
        <p:pic>
          <p:nvPicPr>
            <p:cNvPr id="74" name="그림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24694" y="3962130"/>
              <a:ext cx="642746" cy="1321200"/>
            </a:xfrm>
            <a:prstGeom prst="rect">
              <a:avLst/>
            </a:prstGeom>
          </p:spPr>
        </p:pic>
      </p:grpSp>
      <p:grpSp>
        <p:nvGrpSpPr>
          <p:cNvPr id="83" name="그룹 82"/>
          <p:cNvGrpSpPr/>
          <p:nvPr/>
        </p:nvGrpSpPr>
        <p:grpSpPr>
          <a:xfrm>
            <a:off x="7227034" y="3654882"/>
            <a:ext cx="1948990" cy="1487230"/>
            <a:chOff x="7252482" y="3429000"/>
            <a:chExt cx="1948990" cy="1487230"/>
          </a:xfrm>
        </p:grpSpPr>
        <p:pic>
          <p:nvPicPr>
            <p:cNvPr id="84" name="Picture 6" descr="Samsung Galaxy S21 Ultra 5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46755" y="3462457"/>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Samsung Galaxy S21 Ultra 5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52482" y="3429000"/>
              <a:ext cx="954717" cy="1453773"/>
            </a:xfrm>
            <a:prstGeom prst="rect">
              <a:avLst/>
            </a:prstGeom>
            <a:noFill/>
            <a:extLst>
              <a:ext uri="{909E8E84-426E-40DD-AFC4-6F175D3DCCD1}">
                <a14:hiddenFill xmlns:a14="http://schemas.microsoft.com/office/drawing/2010/main">
                  <a:solidFill>
                    <a:srgbClr val="FFFFFF"/>
                  </a:solidFill>
                </a14:hiddenFill>
              </a:ext>
            </a:extLst>
          </p:spPr>
        </p:pic>
        <p:pic>
          <p:nvPicPr>
            <p:cNvPr id="86" name="그림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59406" y="3611671"/>
              <a:ext cx="533300" cy="1096229"/>
            </a:xfrm>
            <a:prstGeom prst="rect">
              <a:avLst/>
            </a:prstGeom>
          </p:spPr>
        </p:pic>
        <p:pic>
          <p:nvPicPr>
            <p:cNvPr id="87" name="그림 8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52680" y="3629346"/>
              <a:ext cx="539416" cy="1108800"/>
            </a:xfrm>
            <a:prstGeom prst="rect">
              <a:avLst/>
            </a:prstGeom>
          </p:spPr>
        </p:pic>
      </p:grpSp>
      <p:sp>
        <p:nvSpPr>
          <p:cNvPr id="89" name="직사각형 44"/>
          <p:cNvSpPr/>
          <p:nvPr/>
        </p:nvSpPr>
        <p:spPr>
          <a:xfrm>
            <a:off x="166222" y="3709416"/>
            <a:ext cx="3878977" cy="2455889"/>
          </a:xfrm>
          <a:prstGeom prst="roundRect">
            <a:avLst>
              <a:gd name="adj" fmla="val 4965"/>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88" name="직사각형 44"/>
          <p:cNvSpPr/>
          <p:nvPr/>
        </p:nvSpPr>
        <p:spPr>
          <a:xfrm>
            <a:off x="6081148" y="2904284"/>
            <a:ext cx="3408356" cy="2756964"/>
          </a:xfrm>
          <a:prstGeom prst="roundRect">
            <a:avLst>
              <a:gd name="adj" fmla="val 5295"/>
            </a:avLst>
          </a:prstGeom>
          <a:solidFill>
            <a:srgbClr val="92D050">
              <a:alpha val="40000"/>
            </a:srgbClr>
          </a:solidFill>
          <a:ln w="12700">
            <a:miter lim="400000"/>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141521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632520" y="1772816"/>
            <a:ext cx="8712968" cy="1569660"/>
          </a:xfrm>
          <a:prstGeom prst="rect">
            <a:avLst/>
          </a:prstGeom>
        </p:spPr>
        <p:txBody>
          <a:bodyPr wrap="square">
            <a:spAutoFit/>
          </a:bodyPr>
          <a:lstStyle/>
          <a:p>
            <a:pPr hangingPunct="0"/>
            <a:r>
              <a:rPr lang="en-US" altLang="ko-KR" sz="1600" kern="0" dirty="0">
                <a:solidFill>
                  <a:srgbClr val="000000">
                    <a:lumMod val="75000"/>
                    <a:lumOff val="25000"/>
                  </a:srgbClr>
                </a:solidFill>
                <a:latin typeface="SamsungOne 400" panose="020B0503030303020204" pitchFamily="34" charset="0"/>
                <a:ea typeface="SamsungOne 400" panose="020B0503030303020204" pitchFamily="34" charset="0"/>
                <a:cs typeface="Helvetica"/>
                <a:sym typeface="Calibri"/>
              </a:rPr>
              <a:t>This innovative solution is part of Samsung’s continued commitment to support the 2030 Agenda for Sustainable Development, a global blueprint for the world to achieve a more sustainable and prosperous future for all by 2030 through 17 Sustainable Development Goals. Galaxy Upcycling at Home specifically focuses on Goal 12 – Responsible Consumption and Production – by reducing waste and promoting more sustainable production practices and consumer behaviors.</a:t>
            </a:r>
            <a:endParaRPr lang="ko-KR" altLang="en-US" sz="1600" kern="0" dirty="0">
              <a:solidFill>
                <a:srgbClr val="000000">
                  <a:lumMod val="75000"/>
                  <a:lumOff val="25000"/>
                </a:srgbClr>
              </a:solidFill>
              <a:latin typeface="SamsungOne 400" panose="020B0503030303020204" pitchFamily="34" charset="0"/>
              <a:ea typeface="SamsungOne-700" panose="020B0803030303020204" pitchFamily="34" charset="0"/>
              <a:cs typeface="Helvetica"/>
              <a:sym typeface="Calibri"/>
            </a:endParaRPr>
          </a:p>
        </p:txBody>
      </p:sp>
      <p:sp>
        <p:nvSpPr>
          <p:cNvPr id="3"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1.1. Introduction to Galaxy Upcycling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a:xfrm>
            <a:off x="8671228" y="482199"/>
            <a:ext cx="790985" cy="244800"/>
          </a:xfrm>
        </p:spPr>
        <p:txBody>
          <a:bodyPr/>
          <a:lstStyle/>
          <a:p>
            <a:r>
              <a:rPr lang="en-US" altLang="ko-KR" dirty="0" smtClean="0"/>
              <a:t>UNIT 01</a:t>
            </a:r>
            <a:endParaRPr lang="ko-KR" altLang="en-US" dirty="0"/>
          </a:p>
        </p:txBody>
      </p:sp>
      <p:pic>
        <p:nvPicPr>
          <p:cNvPr id="2" name="그림 1"/>
          <p:cNvPicPr>
            <a:picLocks noChangeAspect="1"/>
          </p:cNvPicPr>
          <p:nvPr/>
        </p:nvPicPr>
        <p:blipFill>
          <a:blip r:embed="rId2"/>
          <a:stretch>
            <a:fillRect/>
          </a:stretch>
        </p:blipFill>
        <p:spPr>
          <a:xfrm>
            <a:off x="4520952" y="3429000"/>
            <a:ext cx="4680520" cy="2630452"/>
          </a:xfrm>
          <a:prstGeom prst="rect">
            <a:avLst/>
          </a:prstGeom>
        </p:spPr>
      </p:pic>
    </p:spTree>
    <p:extLst>
      <p:ext uri="{BB962C8B-B14F-4D97-AF65-F5344CB8AC3E}">
        <p14:creationId xmlns:p14="http://schemas.microsoft.com/office/powerpoint/2010/main" val="3505324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B396231F-4702-408F-B44F-D2EFF4ED2E06}"/>
              </a:ext>
            </a:extLst>
          </p:cNvPr>
          <p:cNvSpPr>
            <a:spLocks noGrp="1"/>
          </p:cNvSpPr>
          <p:nvPr>
            <p:ph type="body" sz="quarter" idx="10"/>
          </p:nvPr>
        </p:nvSpPr>
        <p:spPr/>
        <p:txBody>
          <a:bodyPr>
            <a:noAutofit/>
          </a:bodyPr>
          <a:lstStyle/>
          <a:p>
            <a:r>
              <a:rPr lang="en-US" altLang="ko-KR" sz="3000" dirty="0"/>
              <a:t>Final Configuration and </a:t>
            </a:r>
            <a:r>
              <a:rPr lang="en-US" altLang="ko-KR" sz="3000" dirty="0" smtClean="0"/>
              <a:t>Test: </a:t>
            </a:r>
            <a:r>
              <a:rPr lang="en-US" altLang="ko-KR" sz="3000" dirty="0"/>
              <a:t>Smart Bulb</a:t>
            </a:r>
          </a:p>
        </p:txBody>
      </p:sp>
      <p:sp>
        <p:nvSpPr>
          <p:cNvPr id="3" name="텍스트 개체 틀 2">
            <a:extLst>
              <a:ext uri="{FF2B5EF4-FFF2-40B4-BE49-F238E27FC236}">
                <a16:creationId xmlns="" xmlns:a16="http://schemas.microsoft.com/office/drawing/2014/main" id="{1640B4C5-5E71-4C55-AB79-D98C13605B5F}"/>
              </a:ext>
            </a:extLst>
          </p:cNvPr>
          <p:cNvSpPr>
            <a:spLocks noGrp="1"/>
          </p:cNvSpPr>
          <p:nvPr>
            <p:ph type="body" sz="quarter" idx="11"/>
          </p:nvPr>
        </p:nvSpPr>
        <p:spPr/>
        <p:txBody>
          <a:bodyPr/>
          <a:lstStyle/>
          <a:p>
            <a:r>
              <a:rPr lang="en-US" altLang="ko-KR" dirty="0"/>
              <a:t>Unit 4. </a:t>
            </a:r>
          </a:p>
        </p:txBody>
      </p:sp>
      <p:grpSp>
        <p:nvGrpSpPr>
          <p:cNvPr id="31" name="그룹 30"/>
          <p:cNvGrpSpPr/>
          <p:nvPr/>
        </p:nvGrpSpPr>
        <p:grpSpPr>
          <a:xfrm>
            <a:off x="1057993" y="3760588"/>
            <a:ext cx="8535707" cy="1830660"/>
            <a:chOff x="1057993" y="3760588"/>
            <a:chExt cx="8535707" cy="1830660"/>
          </a:xfrm>
        </p:grpSpPr>
        <p:sp>
          <p:nvSpPr>
            <p:cNvPr id="4" name="직사각형 3">
              <a:extLst>
                <a:ext uri="{FF2B5EF4-FFF2-40B4-BE49-F238E27FC236}">
                  <a16:creationId xmlns="" xmlns:a16="http://schemas.microsoft.com/office/drawing/2014/main" id="{0C15E050-65AA-4DCB-A9E6-DDBE20716196}"/>
                </a:ext>
              </a:extLst>
            </p:cNvPr>
            <p:cNvSpPr/>
            <p:nvPr/>
          </p:nvSpPr>
          <p:spPr>
            <a:xfrm>
              <a:off x="1239291" y="3760588"/>
              <a:ext cx="4577806" cy="276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4.1. Steps</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5" name="직사각형 4">
              <a:extLst>
                <a:ext uri="{FF2B5EF4-FFF2-40B4-BE49-F238E27FC236}">
                  <a16:creationId xmlns="" xmlns:a16="http://schemas.microsoft.com/office/drawing/2014/main" id="{7BB49159-CF5F-4D46-847B-0CEBFBED3A28}"/>
                </a:ext>
              </a:extLst>
            </p:cNvPr>
            <p:cNvSpPr/>
            <p:nvPr/>
          </p:nvSpPr>
          <p:spPr>
            <a:xfrm>
              <a:off x="1057993" y="3771063"/>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14" name="직사각형 13">
              <a:extLst>
                <a:ext uri="{FF2B5EF4-FFF2-40B4-BE49-F238E27FC236}">
                  <a16:creationId xmlns="" xmlns:a16="http://schemas.microsoft.com/office/drawing/2014/main" id="{0C15E050-65AA-4DCB-A9E6-DDBE20716196}"/>
                </a:ext>
              </a:extLst>
            </p:cNvPr>
            <p:cNvSpPr/>
            <p:nvPr/>
          </p:nvSpPr>
          <p:spPr>
            <a:xfrm>
              <a:off x="1239291" y="4188005"/>
              <a:ext cx="3777615" cy="55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4.2. Create a SmartThings </a:t>
              </a: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
              </a:r>
              <a:b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b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Developer </a:t>
              </a: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Account</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15" name="직사각형 14">
              <a:extLst>
                <a:ext uri="{FF2B5EF4-FFF2-40B4-BE49-F238E27FC236}">
                  <a16:creationId xmlns="" xmlns:a16="http://schemas.microsoft.com/office/drawing/2014/main" id="{7BB49159-CF5F-4D46-847B-0CEBFBED3A28}"/>
                </a:ext>
              </a:extLst>
            </p:cNvPr>
            <p:cNvSpPr/>
            <p:nvPr/>
          </p:nvSpPr>
          <p:spPr>
            <a:xfrm>
              <a:off x="1057993" y="4202228"/>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8" name="직사각형 7">
              <a:extLst>
                <a:ext uri="{FF2B5EF4-FFF2-40B4-BE49-F238E27FC236}">
                  <a16:creationId xmlns="" xmlns:a16="http://schemas.microsoft.com/office/drawing/2014/main" id="{0C15E050-65AA-4DCB-A9E6-DDBE20716196}"/>
                </a:ext>
              </a:extLst>
            </p:cNvPr>
            <p:cNvSpPr/>
            <p:nvPr/>
          </p:nvSpPr>
          <p:spPr>
            <a:xfrm>
              <a:off x="1239291" y="4889661"/>
              <a:ext cx="5512344" cy="276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4.3. Create a New Project</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9" name="직사각형 8">
              <a:extLst>
                <a:ext uri="{FF2B5EF4-FFF2-40B4-BE49-F238E27FC236}">
                  <a16:creationId xmlns="" xmlns:a16="http://schemas.microsoft.com/office/drawing/2014/main" id="{7BB49159-CF5F-4D46-847B-0CEBFBED3A28}"/>
                </a:ext>
              </a:extLst>
            </p:cNvPr>
            <p:cNvSpPr/>
            <p:nvPr/>
          </p:nvSpPr>
          <p:spPr>
            <a:xfrm>
              <a:off x="1057993" y="4898942"/>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10" name="직사각형 9">
              <a:extLst>
                <a:ext uri="{FF2B5EF4-FFF2-40B4-BE49-F238E27FC236}">
                  <a16:creationId xmlns="" xmlns:a16="http://schemas.microsoft.com/office/drawing/2014/main" id="{0C15E050-65AA-4DCB-A9E6-DDBE20716196}"/>
                </a:ext>
              </a:extLst>
            </p:cNvPr>
            <p:cNvSpPr/>
            <p:nvPr/>
          </p:nvSpPr>
          <p:spPr>
            <a:xfrm>
              <a:off x="1239291" y="5314604"/>
              <a:ext cx="5512344" cy="276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4.4. Add a </a:t>
              </a:r>
              <a:r>
                <a:rPr lang="en-US" altLang="ko-KR" sz="1798" kern="0" dirty="0" smtClean="0">
                  <a:solidFill>
                    <a:srgbClr val="404040"/>
                  </a:solidFill>
                  <a:latin typeface="SamsungOne-700" panose="020B0803030303020204" pitchFamily="34" charset="0"/>
                  <a:ea typeface="SamsungOne-700" panose="020B0803030303020204" pitchFamily="34" charset="0"/>
                  <a:cs typeface="Helvetica"/>
                  <a:sym typeface="Calibri"/>
                </a:rPr>
                <a:t>Test</a:t>
              </a: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 Device</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11" name="직사각형 10">
              <a:extLst>
                <a:ext uri="{FF2B5EF4-FFF2-40B4-BE49-F238E27FC236}">
                  <a16:creationId xmlns="" xmlns:a16="http://schemas.microsoft.com/office/drawing/2014/main" id="{7BB49159-CF5F-4D46-847B-0CEBFBED3A28}"/>
                </a:ext>
              </a:extLst>
            </p:cNvPr>
            <p:cNvSpPr/>
            <p:nvPr/>
          </p:nvSpPr>
          <p:spPr>
            <a:xfrm>
              <a:off x="1057993" y="5327087"/>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12" name="직사각형 11">
              <a:extLst>
                <a:ext uri="{FF2B5EF4-FFF2-40B4-BE49-F238E27FC236}">
                  <a16:creationId xmlns="" xmlns:a16="http://schemas.microsoft.com/office/drawing/2014/main" id="{0C15E050-65AA-4DCB-A9E6-DDBE20716196}"/>
                </a:ext>
              </a:extLst>
            </p:cNvPr>
            <p:cNvSpPr/>
            <p:nvPr/>
          </p:nvSpPr>
          <p:spPr>
            <a:xfrm>
              <a:off x="5343548" y="3764786"/>
              <a:ext cx="4250152" cy="553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4.5. Register SIC </a:t>
              </a:r>
              <a:r>
                <a:rPr lang="en-US" altLang="ko-KR" sz="1798" kern="0" dirty="0" err="1"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Galup</a:t>
              </a: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 Direct </a:t>
              </a:r>
              <a:b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b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Thing </a:t>
              </a: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to ST App</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16" name="직사각형 15">
              <a:extLst>
                <a:ext uri="{FF2B5EF4-FFF2-40B4-BE49-F238E27FC236}">
                  <a16:creationId xmlns="" xmlns:a16="http://schemas.microsoft.com/office/drawing/2014/main" id="{0C15E050-65AA-4DCB-A9E6-DDBE20716196}"/>
                </a:ext>
              </a:extLst>
            </p:cNvPr>
            <p:cNvSpPr/>
            <p:nvPr/>
          </p:nvSpPr>
          <p:spPr>
            <a:xfrm>
              <a:off x="5343548" y="4468881"/>
              <a:ext cx="4250152" cy="282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4.6. Control/Routine Test</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18" name="직사각형 17">
              <a:extLst>
                <a:ext uri="{FF2B5EF4-FFF2-40B4-BE49-F238E27FC236}">
                  <a16:creationId xmlns="" xmlns:a16="http://schemas.microsoft.com/office/drawing/2014/main" id="{0C15E050-65AA-4DCB-A9E6-DDBE20716196}"/>
                </a:ext>
              </a:extLst>
            </p:cNvPr>
            <p:cNvSpPr/>
            <p:nvPr/>
          </p:nvSpPr>
          <p:spPr>
            <a:xfrm>
              <a:off x="5343548" y="4899279"/>
              <a:ext cx="4250152" cy="276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hangingPunct="0">
                <a:spcAft>
                  <a:spcPts val="599"/>
                </a:spcAft>
              </a:pPr>
              <a:r>
                <a:rPr lang="en-US" altLang="ko-KR" sz="1798" kern="0" dirty="0" smtClean="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rPr>
                <a:t>4.7. Final Wrap-up</a:t>
              </a:r>
              <a:endParaRPr lang="en-US" altLang="ko-KR" sz="1798" kern="0" dirty="0">
                <a:solidFill>
                  <a:srgbClr val="000000">
                    <a:lumMod val="75000"/>
                    <a:lumOff val="25000"/>
                  </a:srgbClr>
                </a:solidFill>
                <a:latin typeface="SamsungOne-700" panose="020B0803030303020204" pitchFamily="34" charset="0"/>
                <a:ea typeface="SamsungOne-700" panose="020B0803030303020204" pitchFamily="34" charset="0"/>
                <a:cs typeface="Helvetica"/>
                <a:sym typeface="Calibri"/>
              </a:endParaRPr>
            </a:p>
          </p:txBody>
        </p:sp>
        <p:sp>
          <p:nvSpPr>
            <p:cNvPr id="19" name="직사각형 18">
              <a:extLst>
                <a:ext uri="{FF2B5EF4-FFF2-40B4-BE49-F238E27FC236}">
                  <a16:creationId xmlns="" xmlns:a16="http://schemas.microsoft.com/office/drawing/2014/main" id="{7BB49159-CF5F-4D46-847B-0CEBFBED3A28}"/>
                </a:ext>
              </a:extLst>
            </p:cNvPr>
            <p:cNvSpPr/>
            <p:nvPr/>
          </p:nvSpPr>
          <p:spPr>
            <a:xfrm>
              <a:off x="5162250" y="4907742"/>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29" name="직사각형 28">
              <a:extLst>
                <a:ext uri="{FF2B5EF4-FFF2-40B4-BE49-F238E27FC236}">
                  <a16:creationId xmlns="" xmlns:a16="http://schemas.microsoft.com/office/drawing/2014/main" id="{7BB49159-CF5F-4D46-847B-0CEBFBED3A28}"/>
                </a:ext>
              </a:extLst>
            </p:cNvPr>
            <p:cNvSpPr/>
            <p:nvPr/>
          </p:nvSpPr>
          <p:spPr>
            <a:xfrm>
              <a:off x="5162250" y="3760588"/>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sp>
          <p:nvSpPr>
            <p:cNvPr id="30" name="직사각형 29">
              <a:extLst>
                <a:ext uri="{FF2B5EF4-FFF2-40B4-BE49-F238E27FC236}">
                  <a16:creationId xmlns="" xmlns:a16="http://schemas.microsoft.com/office/drawing/2014/main" id="{7BB49159-CF5F-4D46-847B-0CEBFBED3A28}"/>
                </a:ext>
              </a:extLst>
            </p:cNvPr>
            <p:cNvSpPr/>
            <p:nvPr/>
          </p:nvSpPr>
          <p:spPr>
            <a:xfrm>
              <a:off x="5162250" y="4478789"/>
              <a:ext cx="35954" cy="251677"/>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ko-KR" altLang="en-US" sz="2796" kern="0" dirty="0">
                <a:solidFill>
                  <a:srgbClr val="1429A0"/>
                </a:solidFill>
                <a:latin typeface="Helvetica"/>
                <a:cs typeface="Helvetica"/>
                <a:sym typeface="Calibri"/>
              </a:endParaRPr>
            </a:p>
          </p:txBody>
        </p:sp>
      </p:grpSp>
    </p:spTree>
    <p:extLst>
      <p:ext uri="{BB962C8B-B14F-4D97-AF65-F5344CB8AC3E}">
        <p14:creationId xmlns:p14="http://schemas.microsoft.com/office/powerpoint/2010/main" val="259619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4.1. Steps</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Register as a developer for Developer Workspace and register a device through Developer Workspace</a:t>
            </a:r>
          </a:p>
        </p:txBody>
      </p:sp>
      <p:sp>
        <p:nvSpPr>
          <p:cNvPr id="3" name="직사각형 2"/>
          <p:cNvSpPr/>
          <p:nvPr/>
        </p:nvSpPr>
        <p:spPr>
          <a:xfrm>
            <a:off x="776536" y="2167589"/>
            <a:ext cx="7704856" cy="2413353"/>
          </a:xfrm>
          <a:prstGeom prst="rect">
            <a:avLst/>
          </a:prstGeom>
        </p:spPr>
        <p:txBody>
          <a:bodyPr wrap="square">
            <a:spAutoFit/>
          </a:bodyPr>
          <a:lstStyle/>
          <a:p>
            <a:pPr marL="342900" indent="-342900" defTabSz="457062" hangingPunct="0">
              <a:lnSpc>
                <a:spcPct val="150000"/>
              </a:lnSpc>
              <a:spcBef>
                <a:spcPts val="600"/>
              </a:spcBef>
              <a:buSzPct val="100000"/>
              <a:buFont typeface="+mj-ea"/>
              <a:buAutoNum type="circleNumDbPlain"/>
              <a:defRPr sz="1400">
                <a:latin typeface="SamsungOneKorean 400"/>
                <a:ea typeface="SamsungOneKorean 400"/>
                <a:cs typeface="SamsungOneKorean 400"/>
                <a:sym typeface="SamsungOneKorean 400"/>
              </a:defRPr>
            </a:pPr>
            <a:r>
              <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Register as a developer for Developer Workspace </a:t>
            </a:r>
          </a:p>
          <a:p>
            <a:pPr marL="342900" indent="-342900" defTabSz="457062" hangingPunct="0">
              <a:lnSpc>
                <a:spcPct val="150000"/>
              </a:lnSpc>
              <a:spcBef>
                <a:spcPts val="600"/>
              </a:spcBef>
              <a:buSzPct val="100000"/>
              <a:buFont typeface="+mj-ea"/>
              <a:buAutoNum type="circleNumDbPlain"/>
              <a:defRPr sz="1400">
                <a:latin typeface="SamsungOneKorean 400"/>
                <a:ea typeface="SamsungOneKorean 400"/>
                <a:cs typeface="SamsungOneKorean 400"/>
                <a:sym typeface="SamsungOneKorean 400"/>
              </a:defRPr>
            </a:pPr>
            <a:r>
              <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Create a new project – Device Integration – Direct-connected</a:t>
            </a:r>
          </a:p>
          <a:p>
            <a:pPr marL="342900" indent="-342900" defTabSz="457062" hangingPunct="0">
              <a:lnSpc>
                <a:spcPct val="150000"/>
              </a:lnSpc>
              <a:spcBef>
                <a:spcPts val="600"/>
              </a:spcBef>
              <a:buSzPct val="100000"/>
              <a:buFont typeface="+mj-ea"/>
              <a:buAutoNum type="circleNumDbPlain"/>
              <a:defRPr sz="1400">
                <a:latin typeface="SamsungOneKorean 400"/>
                <a:ea typeface="SamsungOneKorean 400"/>
                <a:cs typeface="SamsungOneKorean 400"/>
                <a:sym typeface="SamsungOneKorean 400"/>
              </a:defRPr>
            </a:pPr>
            <a:r>
              <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Create Device Profile as sic-galup-thing-01 with Switch capability</a:t>
            </a:r>
          </a:p>
          <a:p>
            <a:pPr marL="342900" indent="-342900" defTabSz="457062" hangingPunct="0">
              <a:lnSpc>
                <a:spcPct val="150000"/>
              </a:lnSpc>
              <a:spcBef>
                <a:spcPts val="600"/>
              </a:spcBef>
              <a:buSzPct val="100000"/>
              <a:buFont typeface="+mj-ea"/>
              <a:buAutoNum type="circleNumDbPlain"/>
              <a:defRPr sz="1400">
                <a:latin typeface="SamsungOneKorean 400"/>
                <a:ea typeface="SamsungOneKorean 400"/>
                <a:cs typeface="SamsungOneKorean 400"/>
                <a:sym typeface="SamsungOneKorean 400"/>
              </a:defRPr>
            </a:pPr>
            <a:r>
              <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Create Device Onboarding</a:t>
            </a:r>
          </a:p>
          <a:p>
            <a:pPr marL="342900" indent="-342900" defTabSz="457062" hangingPunct="0">
              <a:lnSpc>
                <a:spcPct val="150000"/>
              </a:lnSpc>
              <a:spcBef>
                <a:spcPts val="600"/>
              </a:spcBef>
              <a:buSzPct val="100000"/>
              <a:buFont typeface="+mj-ea"/>
              <a:buAutoNum type="circleNumDbPlain"/>
              <a:defRPr sz="1400">
                <a:latin typeface="SamsungOneKorean 400"/>
                <a:ea typeface="SamsungOneKorean 400"/>
                <a:cs typeface="SamsungOneKorean 400"/>
                <a:sym typeface="SamsungOneKorean 400"/>
              </a:defRPr>
            </a:pPr>
            <a:r>
              <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Create Product Info</a:t>
            </a:r>
          </a:p>
          <a:p>
            <a:pPr marL="342900" indent="-342900" defTabSz="457062" hangingPunct="0">
              <a:lnSpc>
                <a:spcPct val="150000"/>
              </a:lnSpc>
              <a:spcBef>
                <a:spcPts val="600"/>
              </a:spcBef>
              <a:buSzPct val="100000"/>
              <a:buFont typeface="+mj-ea"/>
              <a:buAutoNum type="circleNumDbPlain"/>
              <a:defRPr sz="1400">
                <a:latin typeface="SamsungOneKorean 400"/>
                <a:ea typeface="SamsungOneKorean 400"/>
                <a:cs typeface="SamsungOneKorean 400"/>
                <a:sym typeface="SamsungOneKorean 400"/>
              </a:defRPr>
            </a:pPr>
            <a:r>
              <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sym typeface="SamsungOne 400"/>
              </a:rPr>
              <a:t>Add Test Device with Device Identity (Serial Number and Public Key)</a:t>
            </a:r>
          </a:p>
        </p:txBody>
      </p:sp>
      <p:sp>
        <p:nvSpPr>
          <p:cNvPr id="6" name="TextBox 12"/>
          <p:cNvSpPr txBox="1"/>
          <p:nvPr/>
        </p:nvSpPr>
        <p:spPr>
          <a:xfrm>
            <a:off x="7814157" y="1209697"/>
            <a:ext cx="2095018" cy="276999"/>
          </a:xfrm>
          <a:prstGeom prst="rect">
            <a:avLst/>
          </a:prstGeom>
          <a:solidFill>
            <a:srgbClr val="FFF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latin typeface="SamsungOne 400"/>
                <a:ea typeface="SamsungOne 400"/>
                <a:cs typeface="SamsungOne 400"/>
                <a:sym typeface="SamsungOne 400"/>
              </a:defRPr>
            </a:lvl1pPr>
          </a:lstStyle>
          <a:p>
            <a:pPr hangingPunct="0"/>
            <a:r>
              <a:rPr kern="0" dirty="0">
                <a:solidFill>
                  <a:srgbClr val="000000"/>
                </a:solidFill>
              </a:rPr>
              <a:t>Estimated Time : 20 </a:t>
            </a:r>
            <a:r>
              <a:rPr kern="0" dirty="0" err="1">
                <a:solidFill>
                  <a:srgbClr val="000000"/>
                </a:solidFill>
              </a:rPr>
              <a:t>mins</a:t>
            </a:r>
            <a:endParaRPr kern="0" dirty="0">
              <a:solidFill>
                <a:srgbClr val="000000"/>
              </a:solidFill>
            </a:endParaRPr>
          </a:p>
        </p:txBody>
      </p:sp>
    </p:spTree>
    <p:extLst>
      <p:ext uri="{BB962C8B-B14F-4D97-AF65-F5344CB8AC3E}">
        <p14:creationId xmlns:p14="http://schemas.microsoft.com/office/powerpoint/2010/main" val="967785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4.2. Create a SmartThings Developer Account</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Go to  </a:t>
            </a:r>
            <a:r>
              <a:rPr lang="en-US" altLang="ko-KR" dirty="0">
                <a:hlinkClick r:id="rId3"/>
              </a:rPr>
              <a:t>https://smartthings.developer.samsung.com</a:t>
            </a:r>
            <a:r>
              <a:rPr lang="en-US" altLang="ko-KR" dirty="0"/>
              <a:t> </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355" y="1807814"/>
            <a:ext cx="6791293" cy="435749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9230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4.2. Create a SmartThings Developer Account</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Sign up with SmartThings Account</a:t>
            </a:r>
          </a:p>
          <a:p>
            <a:pPr marL="0" indent="0">
              <a:buNone/>
            </a:pPr>
            <a:endParaRPr lang="en-US" altLang="ko-KR"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944" y="1844824"/>
            <a:ext cx="3946115" cy="430860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모서리가 둥근 직사각형 11"/>
          <p:cNvSpPr/>
          <p:nvPr/>
        </p:nvSpPr>
        <p:spPr>
          <a:xfrm>
            <a:off x="4088904" y="4293096"/>
            <a:ext cx="1728192" cy="360040"/>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1031135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4.2. Create a SmartThings Developer Account</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TNC and click NEXT</a:t>
            </a:r>
          </a:p>
          <a:p>
            <a:pPr marL="0" indent="0">
              <a:buNone/>
            </a:pPr>
            <a:endParaRPr lang="en-US" altLang="ko-KR"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169" y="1844824"/>
            <a:ext cx="7379665" cy="43204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모서리가 둥근 직사각형 10"/>
          <p:cNvSpPr/>
          <p:nvPr/>
        </p:nvSpPr>
        <p:spPr>
          <a:xfrm>
            <a:off x="4466196" y="4653136"/>
            <a:ext cx="936104" cy="28803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9" name="모서리가 둥근 직사각형 10"/>
          <p:cNvSpPr/>
          <p:nvPr/>
        </p:nvSpPr>
        <p:spPr>
          <a:xfrm>
            <a:off x="1611754" y="3835172"/>
            <a:ext cx="207398" cy="207397"/>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2031708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4.2. Create a SmartThings Developer Account</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Now signing up is done</a:t>
            </a:r>
          </a:p>
          <a:p>
            <a:pPr marL="0" indent="0">
              <a:buNone/>
            </a:pPr>
            <a:endParaRPr lang="en-US" altLang="ko-KR"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2258542"/>
            <a:ext cx="4191000" cy="31146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691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4.3. Create a New Project</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Go to “Workspace” and create a new project</a:t>
            </a:r>
          </a:p>
          <a:p>
            <a:pPr marL="0" indent="0">
              <a:buNone/>
            </a:pPr>
            <a:endParaRPr lang="en-US" altLang="ko-KR"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25" y="2038103"/>
            <a:ext cx="8404750" cy="391753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모서리가 둥근 직사각형 10"/>
          <p:cNvSpPr/>
          <p:nvPr/>
        </p:nvSpPr>
        <p:spPr>
          <a:xfrm>
            <a:off x="4368310" y="4491868"/>
            <a:ext cx="1152128" cy="28803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21289319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Choose Device Integration</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4.3. Create a New Project</a:t>
            </a:r>
            <a:endParaRPr lang="en-US" altLang="ko-KR" dirty="0"/>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25" y="2132856"/>
            <a:ext cx="8381950" cy="369779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모서리가 둥근 직사각형 10"/>
          <p:cNvSpPr/>
          <p:nvPr/>
        </p:nvSpPr>
        <p:spPr>
          <a:xfrm>
            <a:off x="874671" y="3348402"/>
            <a:ext cx="3960440" cy="2384855"/>
          </a:xfrm>
          <a:prstGeom prst="roundRect">
            <a:avLst>
              <a:gd name="adj" fmla="val 8999"/>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1336478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Choose Direct-connected</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4.3. Create a New Project</a:t>
            </a:r>
            <a:endParaRPr lang="en-US" altLang="ko-KR"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231" y="1773084"/>
            <a:ext cx="5573541" cy="440589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모서리가 둥근 직사각형 10"/>
          <p:cNvSpPr/>
          <p:nvPr/>
        </p:nvSpPr>
        <p:spPr>
          <a:xfrm>
            <a:off x="2268452" y="4725144"/>
            <a:ext cx="2567256" cy="1373707"/>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2610345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Type direct-connected device name (e.g. sic-galup-thing-01) and click CREATE PROJECT button</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4.3. Create a New Project</a:t>
            </a:r>
            <a:endParaRPr lang="en-US" altLang="ko-KR"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478" y="2420888"/>
            <a:ext cx="8195044" cy="299510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모서리가 둥근 직사각형 10"/>
          <p:cNvSpPr/>
          <p:nvPr/>
        </p:nvSpPr>
        <p:spPr>
          <a:xfrm>
            <a:off x="6753200" y="4653136"/>
            <a:ext cx="2016224" cy="432048"/>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1519908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Sound-Sens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0552" y="1268760"/>
            <a:ext cx="7992888" cy="4995556"/>
          </a:xfrm>
          <a:prstGeom prst="rect">
            <a:avLst/>
          </a:prstGeom>
        </p:spPr>
      </p:pic>
      <p:sp>
        <p:nvSpPr>
          <p:cNvPr id="3"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1.1. Introduction to Galaxy Upcycling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a:xfrm>
            <a:off x="8671228" y="482199"/>
            <a:ext cx="790985" cy="244800"/>
          </a:xfrm>
        </p:spPr>
        <p:txBody>
          <a:bodyPr/>
          <a:lstStyle/>
          <a:p>
            <a:r>
              <a:rPr lang="en-US" altLang="ko-KR" dirty="0" smtClean="0"/>
              <a:t>UNIT 01</a:t>
            </a:r>
            <a:endParaRPr lang="ko-KR" altLang="en-US" dirty="0"/>
          </a:p>
        </p:txBody>
      </p:sp>
    </p:spTree>
    <p:extLst>
      <p:ext uri="{BB962C8B-B14F-4D97-AF65-F5344CB8AC3E}">
        <p14:creationId xmlns:p14="http://schemas.microsoft.com/office/powerpoint/2010/main" val="17755459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Choose DEFINE DEVICE PROFILE</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44" y="1788791"/>
            <a:ext cx="8208912" cy="438756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모서리가 둥근 직사각형 10"/>
          <p:cNvSpPr/>
          <p:nvPr/>
        </p:nvSpPr>
        <p:spPr>
          <a:xfrm>
            <a:off x="3377450" y="3843797"/>
            <a:ext cx="1440161" cy="28803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350442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Choose CREATE DEVICE PROFILE button</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39" y="2276873"/>
            <a:ext cx="8552325" cy="339752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모서리가 둥근 직사각형 10"/>
          <p:cNvSpPr/>
          <p:nvPr/>
        </p:nvSpPr>
        <p:spPr>
          <a:xfrm>
            <a:off x="5169024" y="5076558"/>
            <a:ext cx="1080120" cy="28803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299658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Type a name into Device Profile Name (e.g. sic-galup-thing-01) and choose Device Type (e.g. Switch)</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06" y="2185759"/>
            <a:ext cx="8628191" cy="358296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모서리가 둥근 직사각형 10"/>
          <p:cNvSpPr/>
          <p:nvPr/>
        </p:nvSpPr>
        <p:spPr>
          <a:xfrm>
            <a:off x="3584848" y="4336226"/>
            <a:ext cx="936104" cy="28803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11" name="모서리가 둥근 직사각형 10"/>
          <p:cNvSpPr/>
          <p:nvPr/>
        </p:nvSpPr>
        <p:spPr>
          <a:xfrm>
            <a:off x="3584848" y="4869160"/>
            <a:ext cx="468052" cy="28803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28860643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Click ADD CAPABILITY button, add some Capabilities (e.g. Switch) and click NEXT button</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528" y="1844824"/>
            <a:ext cx="3701430" cy="196836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528" y="3971568"/>
            <a:ext cx="3701430" cy="220928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모서리가 둥근 직사각형 10"/>
          <p:cNvSpPr/>
          <p:nvPr/>
        </p:nvSpPr>
        <p:spPr>
          <a:xfrm>
            <a:off x="3602100" y="2654165"/>
            <a:ext cx="720080" cy="192093"/>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14" name="모서리가 둥근 직사각형 13"/>
          <p:cNvSpPr/>
          <p:nvPr/>
        </p:nvSpPr>
        <p:spPr>
          <a:xfrm>
            <a:off x="857170" y="5249452"/>
            <a:ext cx="3384376" cy="216024"/>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953" y="1844824"/>
            <a:ext cx="4722263" cy="433602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모서리가 둥근 직사각형 10"/>
          <p:cNvSpPr/>
          <p:nvPr/>
        </p:nvSpPr>
        <p:spPr>
          <a:xfrm>
            <a:off x="4736976" y="4509120"/>
            <a:ext cx="4176464" cy="432048"/>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1252656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Choose Dashboard State (e.g. Switch) and Dashboard Action (e.g. Switch)</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049" y="1864789"/>
            <a:ext cx="5577905" cy="42587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모서리가 둥근 직사각형 13"/>
          <p:cNvSpPr/>
          <p:nvPr/>
        </p:nvSpPr>
        <p:spPr>
          <a:xfrm>
            <a:off x="2357515" y="4679015"/>
            <a:ext cx="2595485" cy="242533"/>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18" name="모서리가 둥근 직사각형 14"/>
          <p:cNvSpPr/>
          <p:nvPr/>
        </p:nvSpPr>
        <p:spPr>
          <a:xfrm>
            <a:off x="2357514" y="5157193"/>
            <a:ext cx="2595486" cy="242533"/>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3818588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saved Device Profile and download Device Configuration </a:t>
            </a:r>
            <a:r>
              <a:rPr lang="en-US" altLang="ko-KR" dirty="0" err="1"/>
              <a:t>json</a:t>
            </a:r>
            <a:r>
              <a:rPr lang="en-US" altLang="ko-KR" dirty="0"/>
              <a:t> file (Customized UI Purpose)</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9183" y="3379057"/>
            <a:ext cx="3825534" cy="277819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81" y="2348881"/>
            <a:ext cx="4910887" cy="352839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6444" y="1780178"/>
            <a:ext cx="3811012" cy="154629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모서리가 둥근 직사각형 12"/>
          <p:cNvSpPr/>
          <p:nvPr/>
        </p:nvSpPr>
        <p:spPr>
          <a:xfrm>
            <a:off x="8337376" y="5551737"/>
            <a:ext cx="504056" cy="205639"/>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455555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Choose ADD DEVICE ONBOARDING button</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32" y="2348881"/>
            <a:ext cx="8424936" cy="333850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모서리가 둥근 직사각형 12"/>
          <p:cNvSpPr/>
          <p:nvPr/>
        </p:nvSpPr>
        <p:spPr>
          <a:xfrm>
            <a:off x="5169024" y="5085185"/>
            <a:ext cx="1152128" cy="312149"/>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3306026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Choose ED25519 for Authentication Type and type Onboarding Display Name (e.g. SIC </a:t>
            </a:r>
            <a:r>
              <a:rPr lang="en-US" altLang="ko-KR" dirty="0" err="1"/>
              <a:t>GalUp</a:t>
            </a:r>
            <a:r>
              <a:rPr lang="en-US" altLang="ko-KR" dirty="0"/>
              <a:t> Thing 01)</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40273" y="1830499"/>
            <a:ext cx="5425454" cy="424993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모서리가 둥근 직사각형 12"/>
          <p:cNvSpPr/>
          <p:nvPr/>
        </p:nvSpPr>
        <p:spPr>
          <a:xfrm>
            <a:off x="2294982" y="2760676"/>
            <a:ext cx="5333940" cy="504056"/>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7" name="모서리가 둥근 직사각형 12"/>
          <p:cNvSpPr/>
          <p:nvPr/>
        </p:nvSpPr>
        <p:spPr>
          <a:xfrm>
            <a:off x="3584848" y="5649508"/>
            <a:ext cx="2376264" cy="252028"/>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2518885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Onboarding Screens (Discover and Introduction)</a:t>
            </a:r>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261" y="2037313"/>
            <a:ext cx="5080496" cy="364506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57" y="1944172"/>
            <a:ext cx="4678253" cy="383135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모서리가 둥근 직사각형 12"/>
          <p:cNvSpPr/>
          <p:nvPr/>
        </p:nvSpPr>
        <p:spPr>
          <a:xfrm>
            <a:off x="3224808" y="2636912"/>
            <a:ext cx="1440160" cy="172819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8" name="모서리가 둥근 직사각형 12"/>
          <p:cNvSpPr/>
          <p:nvPr/>
        </p:nvSpPr>
        <p:spPr>
          <a:xfrm>
            <a:off x="8236542" y="2996952"/>
            <a:ext cx="1540995" cy="172819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1676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Onboarding Screens (Use Button Confirm) and choose CREATE DEVICE ONBOARDING button</a:t>
            </a:r>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64" y="2060848"/>
            <a:ext cx="4455938" cy="374441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모서리가 둥근 직사각형 12"/>
          <p:cNvSpPr/>
          <p:nvPr/>
        </p:nvSpPr>
        <p:spPr>
          <a:xfrm>
            <a:off x="8236542" y="2996952"/>
            <a:ext cx="1540995" cy="172819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396" y="2060849"/>
            <a:ext cx="5044912" cy="374441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모서리가 둥근 직사각형 12"/>
          <p:cNvSpPr/>
          <p:nvPr/>
        </p:nvSpPr>
        <p:spPr>
          <a:xfrm>
            <a:off x="8372148" y="5517232"/>
            <a:ext cx="1440160" cy="288031"/>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6" name="모서리가 둥근 직사각형 12"/>
          <p:cNvSpPr/>
          <p:nvPr/>
        </p:nvSpPr>
        <p:spPr>
          <a:xfrm>
            <a:off x="3152800" y="2420888"/>
            <a:ext cx="1440160" cy="1728192"/>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920" y="2060849"/>
            <a:ext cx="5044912" cy="2374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953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Light-Sens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2560" y="1268761"/>
            <a:ext cx="7920880" cy="4950551"/>
          </a:xfrm>
          <a:prstGeom prst="rect">
            <a:avLst/>
          </a:prstGeom>
        </p:spPr>
      </p:pic>
      <p:sp>
        <p:nvSpPr>
          <p:cNvPr id="3"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1.1. Introduction to Galaxy Upcycling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a:xfrm>
            <a:off x="8671228" y="482199"/>
            <a:ext cx="790985" cy="244800"/>
          </a:xfrm>
        </p:spPr>
        <p:txBody>
          <a:bodyPr/>
          <a:lstStyle/>
          <a:p>
            <a:r>
              <a:rPr lang="en-US" altLang="ko-KR" dirty="0" smtClean="0"/>
              <a:t>UNIT 01</a:t>
            </a:r>
            <a:endParaRPr lang="ko-KR" altLang="en-US" dirty="0"/>
          </a:p>
        </p:txBody>
      </p:sp>
    </p:spTree>
    <p:extLst>
      <p:ext uri="{BB962C8B-B14F-4D97-AF65-F5344CB8AC3E}">
        <p14:creationId xmlns:p14="http://schemas.microsoft.com/office/powerpoint/2010/main" val="25990684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Choose ADD DEVICE ONBOARDING TO PROJECT button</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2060849"/>
            <a:ext cx="7251218" cy="406728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모서리가 둥근 직사각형 12"/>
          <p:cNvSpPr/>
          <p:nvPr/>
        </p:nvSpPr>
        <p:spPr>
          <a:xfrm>
            <a:off x="6918808" y="2064434"/>
            <a:ext cx="1540995" cy="356454"/>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2696670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saved Device Onboarding</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612" y="1831304"/>
            <a:ext cx="6984776" cy="43340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4913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Type Product Name, SKU and choose Category, choose SAVE PRODUCT button</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857" y="1844824"/>
            <a:ext cx="7702286" cy="430034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모서리가 둥근 직사각형 12"/>
          <p:cNvSpPr/>
          <p:nvPr/>
        </p:nvSpPr>
        <p:spPr>
          <a:xfrm>
            <a:off x="3982392" y="3420375"/>
            <a:ext cx="864096" cy="252731"/>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7" name="모서리가 둥근 직사각형 12"/>
          <p:cNvSpPr/>
          <p:nvPr/>
        </p:nvSpPr>
        <p:spPr>
          <a:xfrm>
            <a:off x="3982392" y="3868632"/>
            <a:ext cx="864096" cy="252731"/>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8" name="모서리가 둥근 직사각형 12"/>
          <p:cNvSpPr/>
          <p:nvPr/>
        </p:nvSpPr>
        <p:spPr>
          <a:xfrm>
            <a:off x="3944888" y="5048478"/>
            <a:ext cx="864096" cy="252731"/>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9" name="모서리가 둥근 직사각형 12"/>
          <p:cNvSpPr/>
          <p:nvPr/>
        </p:nvSpPr>
        <p:spPr>
          <a:xfrm>
            <a:off x="7960084" y="5849192"/>
            <a:ext cx="864096" cy="252731"/>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10" name="모서리가 둥근 직사각형 12"/>
          <p:cNvSpPr/>
          <p:nvPr/>
        </p:nvSpPr>
        <p:spPr>
          <a:xfrm>
            <a:off x="5987812" y="4485285"/>
            <a:ext cx="492998" cy="235305"/>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2" name="TextBox 1"/>
          <p:cNvSpPr txBox="1"/>
          <p:nvPr/>
        </p:nvSpPr>
        <p:spPr>
          <a:xfrm>
            <a:off x="3577590" y="5726430"/>
            <a:ext cx="2983230" cy="537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ko-KR" alt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3" name="TextBox 2"/>
          <p:cNvSpPr txBox="1"/>
          <p:nvPr/>
        </p:nvSpPr>
        <p:spPr>
          <a:xfrm>
            <a:off x="6697793" y="4720590"/>
            <a:ext cx="1973429"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altLang="ko-KR" sz="1050" u="sng" dirty="0">
                <a:solidFill>
                  <a:srgbClr val="2068D3"/>
                </a:solidFill>
                <a:latin typeface="SamsungOne 400" panose="020B0503030303020204" pitchFamily="34" charset="0"/>
                <a:ea typeface="SamsungOne 400" panose="020B0503030303020204" pitchFamily="34" charset="0"/>
                <a:cs typeface="Calibri"/>
                <a:sym typeface="Calibri"/>
              </a:rPr>
              <a:t>Please add your country!</a:t>
            </a:r>
            <a:endParaRPr kumimoji="0" lang="ko-KR" altLang="en-US" sz="1050" b="0" i="0" u="sng" strike="noStrike" cap="none" spc="0" normalizeH="0" baseline="0" dirty="0">
              <a:ln>
                <a:noFill/>
              </a:ln>
              <a:solidFill>
                <a:srgbClr val="2068D3"/>
              </a:solidFill>
              <a:effectLst/>
              <a:uFillTx/>
              <a:latin typeface="SamsungOne 400" panose="020B0503030303020204" pitchFamily="34" charset="0"/>
              <a:ea typeface="Calibri"/>
              <a:cs typeface="Calibri"/>
              <a:sym typeface="Calibri"/>
            </a:endParaRPr>
          </a:p>
        </p:txBody>
      </p:sp>
      <p:cxnSp>
        <p:nvCxnSpPr>
          <p:cNvPr id="13" name="직선 화살표 연결선 12"/>
          <p:cNvCxnSpPr/>
          <p:nvPr/>
        </p:nvCxnSpPr>
        <p:spPr>
          <a:xfrm flipH="1" flipV="1">
            <a:off x="6480810" y="4720590"/>
            <a:ext cx="221316" cy="138498"/>
          </a:xfrm>
          <a:prstGeom prst="straightConnector1">
            <a:avLst/>
          </a:prstGeom>
          <a:noFill/>
          <a:ln w="12700" cap="flat">
            <a:solidFill>
              <a:srgbClr val="FF0000"/>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7" name="AutoShape 6" descr="Notice - Warning Icon, HD Png Download , Transparent Png Image - PNGite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37388047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saved Product Info</a:t>
            </a:r>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82" y="2260403"/>
            <a:ext cx="9071436" cy="309203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3477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Click DEPLOY TO TEST button and choose DOWNLOAD ONBOARDING_CONFIG.JSON button</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6" y="2132857"/>
            <a:ext cx="6336704" cy="362847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모서리가 둥근 직사각형 5"/>
          <p:cNvSpPr/>
          <p:nvPr/>
        </p:nvSpPr>
        <p:spPr>
          <a:xfrm>
            <a:off x="4783106" y="2259621"/>
            <a:ext cx="1512168" cy="252731"/>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169" y="2657726"/>
            <a:ext cx="3327077" cy="257873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모서리가 둥근 직사각형 7"/>
          <p:cNvSpPr/>
          <p:nvPr/>
        </p:nvSpPr>
        <p:spPr>
          <a:xfrm>
            <a:off x="7084362" y="4284471"/>
            <a:ext cx="2088232" cy="252731"/>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4007547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Current status</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a:t>4.3 Add a Device Profile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1844824"/>
            <a:ext cx="7488832" cy="428180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모서리가 둥근 직사각형 5"/>
          <p:cNvSpPr/>
          <p:nvPr/>
        </p:nvSpPr>
        <p:spPr>
          <a:xfrm>
            <a:off x="7066648" y="2564904"/>
            <a:ext cx="1512168" cy="360040"/>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2874903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Choose REGISTER NEW DEVICE button</a:t>
            </a:r>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540" y="2132856"/>
            <a:ext cx="8280920" cy="377352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모서리가 둥근 직사각형 5"/>
          <p:cNvSpPr/>
          <p:nvPr/>
        </p:nvSpPr>
        <p:spPr>
          <a:xfrm>
            <a:off x="7761312" y="2132856"/>
            <a:ext cx="1332148" cy="360040"/>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10974199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Type Serial Number and Public Key generated from STDK</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190" y="2204865"/>
            <a:ext cx="3905354" cy="312678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모서리가 둥근 직사각형 5"/>
          <p:cNvSpPr/>
          <p:nvPr/>
        </p:nvSpPr>
        <p:spPr>
          <a:xfrm>
            <a:off x="6230440" y="3717033"/>
            <a:ext cx="1008112" cy="231243"/>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7" name="모서리가 둥근 직사각형 6"/>
          <p:cNvSpPr/>
          <p:nvPr/>
        </p:nvSpPr>
        <p:spPr>
          <a:xfrm>
            <a:off x="6230440" y="4149080"/>
            <a:ext cx="1008112" cy="360040"/>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8" name="TextBox 7"/>
          <p:cNvSpPr txBox="1"/>
          <p:nvPr/>
        </p:nvSpPr>
        <p:spPr>
          <a:xfrm>
            <a:off x="128465" y="2367874"/>
            <a:ext cx="5769251" cy="280076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800" kern="0" dirty="0">
                <a:solidFill>
                  <a:srgbClr val="FFFFFF"/>
                </a:solidFill>
                <a:latin typeface="Calibri"/>
                <a:cs typeface="Calibri"/>
                <a:sym typeface="Calibri"/>
              </a:rPr>
              <a:t>root@e1ae8b10fa68:/st-device-sdk-c-ref# cd /st-device-sdk-c-ref/iot-core/tools/keygen/</a:t>
            </a:r>
          </a:p>
          <a:p>
            <a:pPr hangingPunct="0"/>
            <a:r>
              <a:rPr lang="en-US" altLang="ko-KR" sz="800" kern="0" dirty="0">
                <a:solidFill>
                  <a:srgbClr val="FFFFFF"/>
                </a:solidFill>
                <a:latin typeface="Calibri"/>
                <a:cs typeface="Calibri"/>
                <a:sym typeface="Calibri"/>
              </a:rPr>
              <a:t>root@e1ae8b10fa68:/st-device-sdk-c-ref/iot-core/tools/keygen# ls -al</a:t>
            </a:r>
          </a:p>
          <a:p>
            <a:pPr hangingPunct="0"/>
            <a:r>
              <a:rPr lang="en-US" altLang="ko-KR" sz="800" kern="0" dirty="0">
                <a:solidFill>
                  <a:srgbClr val="FFFFFF"/>
                </a:solidFill>
                <a:latin typeface="Calibri"/>
                <a:cs typeface="Calibri"/>
                <a:sym typeface="Calibri"/>
              </a:rPr>
              <a:t>total 32</a:t>
            </a:r>
          </a:p>
          <a:p>
            <a:pPr hangingPunct="0"/>
            <a:r>
              <a:rPr lang="en-US" altLang="ko-KR" sz="800" kern="0" dirty="0">
                <a:solidFill>
                  <a:srgbClr val="FFFFFF"/>
                </a:solidFill>
                <a:latin typeface="Calibri"/>
                <a:cs typeface="Calibri"/>
                <a:sym typeface="Calibri"/>
              </a:rPr>
              <a:t>drwxr-xr-x 2 root root  4096 Jul  5 00:27 .</a:t>
            </a:r>
          </a:p>
          <a:p>
            <a:pPr hangingPunct="0"/>
            <a:r>
              <a:rPr lang="en-US" altLang="ko-KR" sz="800" kern="0" dirty="0">
                <a:solidFill>
                  <a:srgbClr val="FFFFFF"/>
                </a:solidFill>
                <a:latin typeface="Calibri"/>
                <a:cs typeface="Calibri"/>
                <a:sym typeface="Calibri"/>
              </a:rPr>
              <a:t>drwxr-xr-x 4 root root  4096 Jul  5 00:27 ..</a:t>
            </a:r>
          </a:p>
          <a:p>
            <a:pPr hangingPunct="0"/>
            <a:r>
              <a:rPr lang="en-US" altLang="ko-KR" sz="800" kern="0" dirty="0">
                <a:solidFill>
                  <a:srgbClr val="FFFFFF"/>
                </a:solidFill>
                <a:latin typeface="Calibri"/>
                <a:cs typeface="Calibri"/>
                <a:sym typeface="Calibri"/>
              </a:rPr>
              <a:t>-rw-r--r-- 1 root root  6369 Jul  5 00:27 README.md</a:t>
            </a:r>
          </a:p>
          <a:p>
            <a:pPr hangingPunct="0"/>
            <a:r>
              <a:rPr lang="en-US" altLang="ko-KR" sz="800" kern="0" dirty="0">
                <a:solidFill>
                  <a:srgbClr val="FFFFFF"/>
                </a:solidFill>
                <a:latin typeface="Calibri"/>
                <a:cs typeface="Calibri"/>
                <a:sym typeface="Calibri"/>
              </a:rPr>
              <a:t>-rwxr-xr-x 1 root root 13032 Jul  5 00:27 stdk-keygen.py</a:t>
            </a:r>
          </a:p>
          <a:p>
            <a:pPr hangingPunct="0"/>
            <a:r>
              <a:rPr lang="en-US" altLang="ko-KR" sz="800" kern="0" dirty="0">
                <a:solidFill>
                  <a:srgbClr val="FFFFFF"/>
                </a:solidFill>
                <a:latin typeface="Calibri"/>
                <a:cs typeface="Calibri"/>
                <a:sym typeface="Calibri"/>
              </a:rPr>
              <a:t>root@e1ae8b10fa68:/st-device-sdk-c-ref/iot-core/tools/keygen# python stdk-keygen.py --mnid YOUR_MNID --firmware YOUR_VERSION</a:t>
            </a:r>
          </a:p>
          <a:p>
            <a:pPr hangingPunct="0"/>
            <a:r>
              <a:rPr lang="en-US" altLang="ko-KR" sz="800" kern="0" dirty="0">
                <a:solidFill>
                  <a:srgbClr val="FFFFFF"/>
                </a:solidFill>
                <a:latin typeface="Calibri"/>
                <a:cs typeface="Calibri"/>
                <a:sym typeface="Calibri"/>
              </a:rPr>
              <a:t>-----------------------------NOTICE----------------------------------</a:t>
            </a:r>
          </a:p>
          <a:p>
            <a:pPr hangingPunct="0"/>
            <a:r>
              <a:rPr lang="en-US" altLang="ko-KR" sz="800" kern="0" dirty="0">
                <a:solidFill>
                  <a:srgbClr val="FFFFFF"/>
                </a:solidFill>
                <a:latin typeface="Calibri"/>
                <a:cs typeface="Calibri"/>
                <a:sym typeface="Calibri"/>
              </a:rPr>
              <a:t>qrcode module failed to import. QR code generation will not execute.</a:t>
            </a:r>
          </a:p>
          <a:p>
            <a:pPr hangingPunct="0"/>
            <a:r>
              <a:rPr lang="en-US" altLang="ko-KR" sz="800" kern="0" dirty="0">
                <a:solidFill>
                  <a:srgbClr val="FFFFFF"/>
                </a:solidFill>
                <a:latin typeface="Calibri"/>
                <a:cs typeface="Calibri"/>
                <a:sym typeface="Calibri"/>
              </a:rPr>
              <a:t>If you want to make QR code, please install qrcode module first.</a:t>
            </a:r>
          </a:p>
          <a:p>
            <a:pPr hangingPunct="0"/>
            <a:r>
              <a:rPr lang="en-US" altLang="ko-KR" sz="800" kern="0" dirty="0">
                <a:solidFill>
                  <a:srgbClr val="FFFFFF"/>
                </a:solidFill>
                <a:latin typeface="Calibri"/>
                <a:cs typeface="Calibri"/>
                <a:sym typeface="Calibri"/>
              </a:rPr>
              <a:t>---------------------------------------------------------------------</a:t>
            </a:r>
          </a:p>
          <a:p>
            <a:pPr hangingPunct="0"/>
            <a:r>
              <a:rPr lang="en-US" altLang="ko-KR" sz="800" kern="0" dirty="0">
                <a:solidFill>
                  <a:srgbClr val="FFFFFF"/>
                </a:solidFill>
                <a:latin typeface="Calibri"/>
                <a:cs typeface="Calibri"/>
                <a:sym typeface="Calibri"/>
              </a:rPr>
              <a:t>Use following serial number and public key</a:t>
            </a:r>
          </a:p>
          <a:p>
            <a:pPr hangingPunct="0"/>
            <a:r>
              <a:rPr lang="en-US" altLang="ko-KR" sz="800" kern="0" dirty="0">
                <a:solidFill>
                  <a:srgbClr val="FFFFFF"/>
                </a:solidFill>
                <a:latin typeface="Calibri"/>
                <a:cs typeface="Calibri"/>
                <a:sym typeface="Calibri"/>
              </a:rPr>
              <a:t>for the identity of your device in Developer Workspace.</a:t>
            </a:r>
          </a:p>
          <a:p>
            <a:pPr hangingPunct="0"/>
            <a:endParaRPr lang="en-US" altLang="ko-KR" sz="800" kern="0" dirty="0">
              <a:solidFill>
                <a:srgbClr val="FFFFFF"/>
              </a:solidFill>
              <a:latin typeface="Calibri"/>
              <a:cs typeface="Calibri"/>
              <a:sym typeface="Calibri"/>
            </a:endParaRPr>
          </a:p>
          <a:p>
            <a:pPr hangingPunct="0"/>
            <a:r>
              <a:rPr lang="en-US" altLang="ko-KR" sz="800" kern="0" dirty="0">
                <a:solidFill>
                  <a:srgbClr val="FFFFFF"/>
                </a:solidFill>
                <a:latin typeface="Calibri"/>
                <a:cs typeface="Calibri"/>
                <a:sym typeface="Calibri"/>
              </a:rPr>
              <a:t>Serial Number:</a:t>
            </a:r>
          </a:p>
          <a:p>
            <a:pPr hangingPunct="0"/>
            <a:r>
              <a:rPr lang="en-US" altLang="ko-KR" sz="800" kern="0" dirty="0">
                <a:solidFill>
                  <a:srgbClr val="FFFFFF"/>
                </a:solidFill>
                <a:latin typeface="Calibri"/>
                <a:cs typeface="Calibri"/>
                <a:sym typeface="Calibri"/>
              </a:rPr>
              <a:t>STDK</a:t>
            </a:r>
            <a:r>
              <a:rPr lang="en-US" altLang="ko-KR" sz="800" kern="0" dirty="0">
                <a:solidFill>
                  <a:srgbClr val="0070C0"/>
                </a:solidFill>
                <a:latin typeface="Calibri"/>
                <a:cs typeface="Calibri"/>
                <a:sym typeface="Calibri"/>
              </a:rPr>
              <a:t>YOUR_MNID</a:t>
            </a:r>
            <a:r>
              <a:rPr lang="en-US" altLang="ko-KR" sz="800" kern="0" dirty="0">
                <a:solidFill>
                  <a:srgbClr val="FFFFFF"/>
                </a:solidFill>
                <a:latin typeface="Calibri"/>
                <a:cs typeface="Calibri"/>
                <a:sym typeface="Calibri"/>
              </a:rPr>
              <a:t>JHiEHdaC</a:t>
            </a:r>
          </a:p>
          <a:p>
            <a:pPr hangingPunct="0"/>
            <a:endParaRPr lang="en-US" altLang="ko-KR" sz="800" kern="0" dirty="0">
              <a:solidFill>
                <a:srgbClr val="FFFFFF"/>
              </a:solidFill>
              <a:latin typeface="Calibri"/>
              <a:cs typeface="Calibri"/>
              <a:sym typeface="Calibri"/>
            </a:endParaRPr>
          </a:p>
          <a:p>
            <a:pPr hangingPunct="0"/>
            <a:r>
              <a:rPr lang="en-US" altLang="ko-KR" sz="800" kern="0" dirty="0">
                <a:solidFill>
                  <a:srgbClr val="FFFFFF"/>
                </a:solidFill>
                <a:latin typeface="Calibri"/>
                <a:cs typeface="Calibri"/>
                <a:sym typeface="Calibri"/>
              </a:rPr>
              <a:t>Public Key:</a:t>
            </a:r>
          </a:p>
          <a:p>
            <a:pPr hangingPunct="0"/>
            <a:r>
              <a:rPr lang="en-US" altLang="ko-KR" sz="800" kern="0" dirty="0">
                <a:solidFill>
                  <a:srgbClr val="FFFFFF"/>
                </a:solidFill>
                <a:latin typeface="Calibri"/>
                <a:cs typeface="Calibri"/>
                <a:sym typeface="Calibri"/>
              </a:rPr>
              <a:t>CX/Ir8vBqcn+OHEFYsxL0gWKmMmR16KESOtS9GEjG/E=</a:t>
            </a:r>
          </a:p>
          <a:p>
            <a:pPr hangingPunct="0"/>
            <a:endParaRPr lang="en-US" altLang="ko-KR" sz="800" kern="0" dirty="0">
              <a:solidFill>
                <a:srgbClr val="FFFFFF"/>
              </a:solidFill>
              <a:latin typeface="Calibri"/>
              <a:cs typeface="Calibri"/>
              <a:sym typeface="Calibri"/>
            </a:endParaRPr>
          </a:p>
          <a:p>
            <a:pPr hangingPunct="0"/>
            <a:r>
              <a:rPr lang="en-US" altLang="ko-KR" sz="800" kern="0" dirty="0">
                <a:solidFill>
                  <a:srgbClr val="FFFFFF"/>
                </a:solidFill>
                <a:latin typeface="Calibri"/>
                <a:cs typeface="Calibri"/>
                <a:sym typeface="Calibri"/>
              </a:rPr>
              <a:t>root@e1ae8b10fa68:/st-device-sdk-c-ref/iot-core/tools/keygen#</a:t>
            </a:r>
          </a:p>
        </p:txBody>
      </p:sp>
      <p:sp>
        <p:nvSpPr>
          <p:cNvPr id="9" name="모서리가 둥근 직사각형 8"/>
          <p:cNvSpPr/>
          <p:nvPr/>
        </p:nvSpPr>
        <p:spPr>
          <a:xfrm>
            <a:off x="128464" y="4344992"/>
            <a:ext cx="1296144" cy="164128"/>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
        <p:nvSpPr>
          <p:cNvPr id="10" name="모서리가 둥근 직사각형 9"/>
          <p:cNvSpPr/>
          <p:nvPr/>
        </p:nvSpPr>
        <p:spPr>
          <a:xfrm>
            <a:off x="128464" y="4725144"/>
            <a:ext cx="2376264" cy="164128"/>
          </a:xfrm>
          <a:prstGeom prst="roundRect">
            <a:avLst>
              <a:gd name="adj" fmla="val 16667"/>
            </a:avLst>
          </a:prstGeom>
          <a:ln w="19050">
            <a:solidFill>
              <a:srgbClr val="FF0000"/>
            </a:solidFill>
            <a:miter/>
          </a:ln>
        </p:spPr>
        <p:txBody>
          <a:bodyPr lIns="45719" rIns="45719" anchor="ctr"/>
          <a:lstStyle/>
          <a:p>
            <a:pPr algn="ctr" hangingPunct="0">
              <a:defRPr>
                <a:solidFill>
                  <a:srgbClr val="FFFFFF"/>
                </a:solidFill>
                <a:latin typeface="SamsungOne 400"/>
                <a:ea typeface="SamsungOne 400"/>
                <a:cs typeface="SamsungOne 400"/>
                <a:sym typeface="SamsungOne 400"/>
              </a:defRPr>
            </a:pPr>
            <a:endParaRPr kern="0">
              <a:solidFill>
                <a:srgbClr val="FFFFFF"/>
              </a:solidFill>
              <a:latin typeface="SamsungOne 400"/>
              <a:ea typeface="SamsungOne 400"/>
              <a:sym typeface="SamsungOne 400"/>
            </a:endParaRPr>
          </a:p>
        </p:txBody>
      </p:sp>
    </p:spTree>
    <p:extLst>
      <p:ext uri="{BB962C8B-B14F-4D97-AF65-F5344CB8AC3E}">
        <p14:creationId xmlns:p14="http://schemas.microsoft.com/office/powerpoint/2010/main" val="9012390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06</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saved Test Device</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36" y="2420888"/>
            <a:ext cx="8352928" cy="290071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91688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fr-FR" altLang="ko-KR" dirty="0"/>
              <a:t>Update </a:t>
            </a:r>
            <a:r>
              <a:rPr lang="fr-FR" altLang="ko-KR" dirty="0" err="1"/>
              <a:t>device</a:t>
            </a:r>
            <a:r>
              <a:rPr lang="fr-FR" altLang="ko-KR" dirty="0"/>
              <a:t> configuration file (</a:t>
            </a:r>
            <a:r>
              <a:rPr lang="fr-FR" altLang="ko-KR" dirty="0" err="1"/>
              <a:t>device_info.json</a:t>
            </a:r>
            <a:r>
              <a:rPr lang="fr-FR" altLang="ko-KR" dirty="0"/>
              <a:t>)</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5" name="TextBox 4"/>
          <p:cNvSpPr txBox="1"/>
          <p:nvPr/>
        </p:nvSpPr>
        <p:spPr>
          <a:xfrm>
            <a:off x="1172580" y="1772817"/>
            <a:ext cx="7560840" cy="4401203"/>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root@e1ae8b10fa68:/st-device-sdk-c-ref/iot-core/tools/keygen# ls -al output_STDK</a:t>
            </a:r>
            <a:r>
              <a:rPr lang="en-US" altLang="ko-KR" sz="1000" kern="0" dirty="0">
                <a:solidFill>
                  <a:srgbClr val="0070C0"/>
                </a:solidFill>
                <a:latin typeface="Calibri"/>
                <a:cs typeface="Calibri"/>
                <a:sym typeface="Calibri"/>
              </a:rPr>
              <a:t>YOUR_MNID</a:t>
            </a:r>
            <a:r>
              <a:rPr lang="en-US" altLang="ko-KR" sz="1000" kern="0" dirty="0">
                <a:solidFill>
                  <a:srgbClr val="FFFFFF"/>
                </a:solidFill>
                <a:latin typeface="Calibri"/>
                <a:cs typeface="Calibri"/>
                <a:sym typeface="Calibri"/>
              </a:rPr>
              <a:t>JHiEHdaC/</a:t>
            </a:r>
          </a:p>
          <a:p>
            <a:pPr hangingPunct="0"/>
            <a:r>
              <a:rPr lang="en-US" altLang="ko-KR" sz="1000" kern="0" dirty="0">
                <a:solidFill>
                  <a:srgbClr val="FFFFFF"/>
                </a:solidFill>
                <a:latin typeface="Calibri"/>
                <a:cs typeface="Calibri"/>
                <a:sym typeface="Calibri"/>
              </a:rPr>
              <a:t>total 20</a:t>
            </a:r>
          </a:p>
          <a:p>
            <a:pPr hangingPunct="0"/>
            <a:r>
              <a:rPr lang="en-US" altLang="ko-KR" sz="1000" kern="0" dirty="0">
                <a:solidFill>
                  <a:srgbClr val="FFFFFF"/>
                </a:solidFill>
                <a:latin typeface="Calibri"/>
                <a:cs typeface="Calibri"/>
                <a:sym typeface="Calibri"/>
              </a:rPr>
              <a:t>drwxr-xr-x 2 root root 4096 Jul  5 01:20 .</a:t>
            </a:r>
          </a:p>
          <a:p>
            <a:pPr hangingPunct="0"/>
            <a:r>
              <a:rPr lang="en-US" altLang="ko-KR" sz="1000" kern="0" dirty="0">
                <a:solidFill>
                  <a:srgbClr val="FFFFFF"/>
                </a:solidFill>
                <a:latin typeface="Calibri"/>
                <a:cs typeface="Calibri"/>
                <a:sym typeface="Calibri"/>
              </a:rPr>
              <a:t>drwxr-xr-x 1 root root 4096 Jul  5 01:20 ..</a:t>
            </a:r>
          </a:p>
          <a:p>
            <a:pPr hangingPunct="0"/>
            <a:r>
              <a:rPr lang="en-US" altLang="ko-KR" sz="1000" kern="0" dirty="0">
                <a:solidFill>
                  <a:srgbClr val="FFFFFF"/>
                </a:solidFill>
                <a:latin typeface="Calibri"/>
                <a:cs typeface="Calibri"/>
                <a:sym typeface="Calibri"/>
              </a:rPr>
              <a:t>-rw-r--r-- 1 root root   44 Jul  5 01:20 device.pubkey.b64</a:t>
            </a:r>
          </a:p>
          <a:p>
            <a:pPr hangingPunct="0"/>
            <a:r>
              <a:rPr lang="en-US" altLang="ko-KR" sz="1000" kern="0" dirty="0">
                <a:solidFill>
                  <a:srgbClr val="FFFFFF"/>
                </a:solidFill>
                <a:latin typeface="Calibri"/>
                <a:cs typeface="Calibri"/>
                <a:sym typeface="Calibri"/>
              </a:rPr>
              <a:t>-rw-r--r-- 1 root root   44 Jul  5 01:20 device.seckey.b64</a:t>
            </a:r>
          </a:p>
          <a:p>
            <a:pPr hangingPunct="0"/>
            <a:r>
              <a:rPr lang="en-US" altLang="ko-KR" sz="1000" kern="0" dirty="0">
                <a:solidFill>
                  <a:srgbClr val="FFFFFF"/>
                </a:solidFill>
                <a:latin typeface="Calibri"/>
                <a:cs typeface="Calibri"/>
                <a:sym typeface="Calibri"/>
              </a:rPr>
              <a:t>-rw-r--r-- 1 root root  222 Jul  5 01:20 device_info.json</a:t>
            </a:r>
          </a:p>
          <a:p>
            <a:pPr hangingPunct="0"/>
            <a:r>
              <a:rPr lang="en-US" altLang="ko-KR" sz="1000" kern="0" dirty="0">
                <a:solidFill>
                  <a:srgbClr val="FFFFFF"/>
                </a:solidFill>
                <a:latin typeface="Calibri"/>
                <a:cs typeface="Calibri"/>
                <a:sym typeface="Calibri"/>
              </a:rPr>
              <a:t>root@e1ae8b10fa68:/st-device-sdk-c-ref/iot-core/tools/keygen# cat output_STDK</a:t>
            </a:r>
            <a:r>
              <a:rPr lang="en-US" altLang="ko-KR" sz="1000" kern="0" dirty="0">
                <a:solidFill>
                  <a:srgbClr val="0070C0"/>
                </a:solidFill>
                <a:latin typeface="Calibri"/>
                <a:cs typeface="Calibri"/>
                <a:sym typeface="Calibri"/>
              </a:rPr>
              <a:t>YOUR_MNID</a:t>
            </a:r>
            <a:r>
              <a:rPr lang="en-US" altLang="ko-KR" sz="1000" kern="0" dirty="0">
                <a:solidFill>
                  <a:srgbClr val="FFFFFF"/>
                </a:solidFill>
                <a:latin typeface="Calibri"/>
                <a:cs typeface="Calibri"/>
                <a:sym typeface="Calibri"/>
              </a:rPr>
              <a:t>JHiEHdaC/device_info.json</a:t>
            </a:r>
          </a:p>
          <a:p>
            <a:pPr hangingPunct="0"/>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        "deviceInfo": {</a:t>
            </a:r>
          </a:p>
          <a:p>
            <a:pPr hangingPunct="0"/>
            <a:r>
              <a:rPr lang="en-US" altLang="ko-KR" sz="1000" kern="0" dirty="0">
                <a:solidFill>
                  <a:srgbClr val="FFFFFF"/>
                </a:solidFill>
                <a:latin typeface="Calibri"/>
                <a:cs typeface="Calibri"/>
                <a:sym typeface="Calibri"/>
              </a:rPr>
              <a:t>                "firmwareVersion": "V20210705",</a:t>
            </a:r>
          </a:p>
          <a:p>
            <a:pPr hangingPunct="0"/>
            <a:r>
              <a:rPr lang="en-US" altLang="ko-KR" sz="1000" kern="0" dirty="0">
                <a:solidFill>
                  <a:srgbClr val="FFFFFF"/>
                </a:solidFill>
                <a:latin typeface="Calibri"/>
                <a:cs typeface="Calibri"/>
                <a:sym typeface="Calibri"/>
              </a:rPr>
              <a:t>                "privateKey": "xPSS3QFuTjhSRuqH9zqD+QXs9ZLgm3Ojet1TKSvEkfw=",</a:t>
            </a:r>
          </a:p>
          <a:p>
            <a:pPr hangingPunct="0"/>
            <a:r>
              <a:rPr lang="en-US" altLang="ko-KR" sz="1000" kern="0" dirty="0">
                <a:solidFill>
                  <a:srgbClr val="FFFFFF"/>
                </a:solidFill>
                <a:latin typeface="Calibri"/>
                <a:cs typeface="Calibri"/>
                <a:sym typeface="Calibri"/>
              </a:rPr>
              <a:t>                "publicKey": "CX/Ir8vBqcn+OHEFYsxL0gWKmMmR16KESOtS9GEjG/E=",</a:t>
            </a:r>
          </a:p>
          <a:p>
            <a:pPr hangingPunct="0"/>
            <a:r>
              <a:rPr lang="en-US" altLang="ko-KR" sz="1000" kern="0" dirty="0">
                <a:solidFill>
                  <a:srgbClr val="FFFFFF"/>
                </a:solidFill>
                <a:latin typeface="Calibri"/>
                <a:cs typeface="Calibri"/>
                <a:sym typeface="Calibri"/>
              </a:rPr>
              <a:t>                "serialNumber": "STDK</a:t>
            </a:r>
            <a:r>
              <a:rPr lang="en-US" altLang="ko-KR" sz="1000" kern="0" dirty="0">
                <a:solidFill>
                  <a:srgbClr val="0070C0"/>
                </a:solidFill>
                <a:latin typeface="Calibri"/>
                <a:cs typeface="Calibri"/>
                <a:sym typeface="Calibri"/>
              </a:rPr>
              <a:t>YOUR_MNID</a:t>
            </a:r>
            <a:r>
              <a:rPr lang="en-US" altLang="ko-KR" sz="1000" kern="0" dirty="0">
                <a:solidFill>
                  <a:srgbClr val="FFFFFF"/>
                </a:solidFill>
                <a:latin typeface="Calibri"/>
                <a:cs typeface="Calibri"/>
                <a:sym typeface="Calibri"/>
              </a:rPr>
              <a:t>JHiEHdaC"</a:t>
            </a:r>
          </a:p>
          <a:p>
            <a:pPr hangingPunct="0"/>
            <a:r>
              <a:rPr lang="en-US" altLang="ko-KR" sz="1000" kern="0" dirty="0">
                <a:solidFill>
                  <a:srgbClr val="FFFFFF"/>
                </a:solidFill>
                <a:latin typeface="Calibri"/>
                <a:cs typeface="Calibri"/>
                <a:sym typeface="Calibri"/>
              </a:rPr>
              <a:t>        }</a:t>
            </a:r>
          </a:p>
          <a:p>
            <a:pPr hangingPunct="0"/>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root@e1ae8b10fa68:/st-device-sdk-c-ref/iot-core/tools/keygen# cat /st-device-sdk-c-ref/apps/esp32/switch_example/main/device_info.json</a:t>
            </a:r>
          </a:p>
          <a:p>
            <a:pPr hangingPunct="0"/>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        "deviceInfo": {</a:t>
            </a:r>
          </a:p>
          <a:p>
            <a:pPr hangingPunct="0"/>
            <a:r>
              <a:rPr lang="en-US" altLang="ko-KR" sz="1000" kern="0" dirty="0">
                <a:solidFill>
                  <a:srgbClr val="FFFFFF"/>
                </a:solidFill>
                <a:latin typeface="Calibri"/>
                <a:cs typeface="Calibri"/>
                <a:sym typeface="Calibri"/>
              </a:rPr>
              <a:t>                "firmwareVersion": "firmwareVersion_here",</a:t>
            </a:r>
          </a:p>
          <a:p>
            <a:pPr hangingPunct="0"/>
            <a:r>
              <a:rPr lang="en-US" altLang="ko-KR" sz="1000" kern="0" dirty="0">
                <a:solidFill>
                  <a:srgbClr val="FFFFFF"/>
                </a:solidFill>
                <a:latin typeface="Calibri"/>
                <a:cs typeface="Calibri"/>
                <a:sym typeface="Calibri"/>
              </a:rPr>
              <a:t>                "privateKey": "privateKey_here",</a:t>
            </a:r>
          </a:p>
          <a:p>
            <a:pPr hangingPunct="0"/>
            <a:r>
              <a:rPr lang="en-US" altLang="ko-KR" sz="1000" kern="0" dirty="0">
                <a:solidFill>
                  <a:srgbClr val="FFFFFF"/>
                </a:solidFill>
                <a:latin typeface="Calibri"/>
                <a:cs typeface="Calibri"/>
                <a:sym typeface="Calibri"/>
              </a:rPr>
              <a:t>                "publicKey": "publicKey_here",</a:t>
            </a:r>
          </a:p>
          <a:p>
            <a:pPr hangingPunct="0"/>
            <a:r>
              <a:rPr lang="en-US" altLang="ko-KR" sz="1000" kern="0" dirty="0">
                <a:solidFill>
                  <a:srgbClr val="FFFFFF"/>
                </a:solidFill>
                <a:latin typeface="Calibri"/>
                <a:cs typeface="Calibri"/>
                <a:sym typeface="Calibri"/>
              </a:rPr>
              <a:t>                "serialNumber": "serialNumber_here"</a:t>
            </a:r>
          </a:p>
          <a:p>
            <a:pPr hangingPunct="0"/>
            <a:r>
              <a:rPr lang="en-US" altLang="ko-KR" sz="1000" kern="0" dirty="0">
                <a:solidFill>
                  <a:srgbClr val="FFFFFF"/>
                </a:solidFill>
                <a:latin typeface="Calibri"/>
                <a:cs typeface="Calibri"/>
                <a:sym typeface="Calibri"/>
              </a:rPr>
              <a:t>        }</a:t>
            </a:r>
          </a:p>
          <a:p>
            <a:pPr hangingPunct="0"/>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root@e1ae8b10fa68:/st-device-sdk-c-ref/iot-core/tools/keygen# </a:t>
            </a:r>
            <a:r>
              <a:rPr lang="en-US" altLang="ko-KR" sz="1000" kern="0" dirty="0">
                <a:solidFill>
                  <a:srgbClr val="70AD47">
                    <a:lumMod val="60000"/>
                    <a:lumOff val="40000"/>
                  </a:srgbClr>
                </a:solidFill>
                <a:latin typeface="Calibri"/>
                <a:cs typeface="Calibri"/>
                <a:sym typeface="Calibri"/>
              </a:rPr>
              <a:t>cp output_STDKfcAMJHiEHdaC/device_info.json /st-device-sdk-c-ref/apps/esp32/switch_example/main/device_info.json</a:t>
            </a:r>
          </a:p>
        </p:txBody>
      </p:sp>
    </p:spTree>
    <p:extLst>
      <p:ext uri="{BB962C8B-B14F-4D97-AF65-F5344CB8AC3E}">
        <p14:creationId xmlns:p14="http://schemas.microsoft.com/office/powerpoint/2010/main" val="2218977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p:txBody>
          <a:bodyPr/>
          <a:lstStyle/>
          <a:p>
            <a:r>
              <a:rPr lang="en-US" altLang="ko-KR" dirty="0" smtClean="0"/>
              <a:t>1.1. Introduction to Galaxy Upcycling </a:t>
            </a:r>
            <a:endParaRPr lang="en-US" altLang="ko-KR" dirty="0"/>
          </a:p>
        </p:txBody>
      </p:sp>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01</a:t>
            </a:r>
            <a:endParaRPr lang="ko-KR" altLang="en-US" dirty="0"/>
          </a:p>
        </p:txBody>
      </p:sp>
      <p:grpSp>
        <p:nvGrpSpPr>
          <p:cNvPr id="85" name="그룹 28"/>
          <p:cNvGrpSpPr/>
          <p:nvPr/>
        </p:nvGrpSpPr>
        <p:grpSpPr>
          <a:xfrm>
            <a:off x="3776284" y="4064167"/>
            <a:ext cx="2428243" cy="805108"/>
            <a:chOff x="0" y="0"/>
            <a:chExt cx="2428242" cy="805106"/>
          </a:xfrm>
        </p:grpSpPr>
        <p:pic>
          <p:nvPicPr>
            <p:cNvPr id="86" name="Picture 4" descr="Picture 4"/>
            <p:cNvPicPr>
              <a:picLocks noChangeAspect="1"/>
            </p:cNvPicPr>
            <p:nvPr/>
          </p:nvPicPr>
          <p:blipFill>
            <a:blip r:embed="rId3"/>
            <a:stretch>
              <a:fillRect/>
            </a:stretch>
          </p:blipFill>
          <p:spPr>
            <a:xfrm>
              <a:off x="0" y="0"/>
              <a:ext cx="2338696" cy="696219"/>
            </a:xfrm>
            <a:prstGeom prst="rect">
              <a:avLst/>
            </a:prstGeom>
            <a:ln w="12700" cap="flat">
              <a:noFill/>
              <a:miter lim="400000"/>
            </a:ln>
            <a:effectLst/>
          </p:spPr>
        </p:pic>
        <p:pic>
          <p:nvPicPr>
            <p:cNvPr id="87" name="Picture 5" descr="Picture 5"/>
            <p:cNvPicPr>
              <a:picLocks noChangeAspect="1"/>
            </p:cNvPicPr>
            <p:nvPr/>
          </p:nvPicPr>
          <p:blipFill>
            <a:blip r:embed="rId4"/>
            <a:stretch>
              <a:fillRect/>
            </a:stretch>
          </p:blipFill>
          <p:spPr>
            <a:xfrm>
              <a:off x="556867" y="512343"/>
              <a:ext cx="1871376" cy="292764"/>
            </a:xfrm>
            <a:prstGeom prst="rect">
              <a:avLst/>
            </a:prstGeom>
            <a:ln w="12700" cap="flat">
              <a:noFill/>
              <a:miter lim="400000"/>
            </a:ln>
            <a:effectLst/>
          </p:spPr>
        </p:pic>
      </p:grpSp>
      <p:grpSp>
        <p:nvGrpSpPr>
          <p:cNvPr id="88" name="그룹 22"/>
          <p:cNvGrpSpPr/>
          <p:nvPr/>
        </p:nvGrpSpPr>
        <p:grpSpPr>
          <a:xfrm>
            <a:off x="3514559" y="3015590"/>
            <a:ext cx="2951690" cy="1094848"/>
            <a:chOff x="0" y="0"/>
            <a:chExt cx="2951689" cy="1094847"/>
          </a:xfrm>
        </p:grpSpPr>
        <p:pic>
          <p:nvPicPr>
            <p:cNvPr id="89" name="Picture 2" descr="Picture 2"/>
            <p:cNvPicPr>
              <a:picLocks noChangeAspect="1"/>
            </p:cNvPicPr>
            <p:nvPr/>
          </p:nvPicPr>
          <p:blipFill>
            <a:blip r:embed="rId5"/>
            <a:stretch>
              <a:fillRect/>
            </a:stretch>
          </p:blipFill>
          <p:spPr>
            <a:xfrm>
              <a:off x="0" y="8158"/>
              <a:ext cx="2951690" cy="1086690"/>
            </a:xfrm>
            <a:prstGeom prst="rect">
              <a:avLst/>
            </a:prstGeom>
            <a:ln w="12700" cap="flat">
              <a:noFill/>
              <a:miter lim="400000"/>
            </a:ln>
            <a:effectLst/>
          </p:spPr>
        </p:pic>
        <p:pic>
          <p:nvPicPr>
            <p:cNvPr id="90" name="그림 24" descr="그림 24"/>
            <p:cNvPicPr>
              <a:picLocks noChangeAspect="1"/>
            </p:cNvPicPr>
            <p:nvPr/>
          </p:nvPicPr>
          <p:blipFill>
            <a:blip r:embed="rId6"/>
            <a:stretch>
              <a:fillRect/>
            </a:stretch>
          </p:blipFill>
          <p:spPr>
            <a:xfrm>
              <a:off x="2265664" y="-1"/>
              <a:ext cx="246141" cy="250328"/>
            </a:xfrm>
            <a:prstGeom prst="rect">
              <a:avLst/>
            </a:prstGeom>
            <a:ln w="12700" cap="flat">
              <a:noFill/>
              <a:miter lim="400000"/>
            </a:ln>
            <a:effectLst/>
          </p:spPr>
        </p:pic>
        <p:sp>
          <p:nvSpPr>
            <p:cNvPr id="91" name="TextBox 25"/>
            <p:cNvSpPr txBox="1"/>
            <p:nvPr/>
          </p:nvSpPr>
          <p:spPr>
            <a:xfrm>
              <a:off x="2206586" y="220782"/>
              <a:ext cx="555834" cy="24384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sz="1000">
                  <a:solidFill>
                    <a:srgbClr val="FF0000"/>
                  </a:solidFill>
                  <a:latin typeface="SamsungOne 700"/>
                  <a:ea typeface="SamsungOne 700"/>
                  <a:cs typeface="SamsungOne 700"/>
                  <a:sym typeface="SamsungOne 700"/>
                </a:defRPr>
              </a:lvl1pPr>
            </a:lstStyle>
            <a:p>
              <a:pPr hangingPunct="0"/>
              <a:r>
                <a:rPr kern="0"/>
                <a:t>Upcycle</a:t>
              </a:r>
            </a:p>
          </p:txBody>
        </p:sp>
      </p:grpSp>
      <p:sp>
        <p:nvSpPr>
          <p:cNvPr id="92" name="직사각형 27"/>
          <p:cNvSpPr txBox="1"/>
          <p:nvPr/>
        </p:nvSpPr>
        <p:spPr>
          <a:xfrm>
            <a:off x="512375" y="4958440"/>
            <a:ext cx="2879893"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hangingPunct="0">
              <a:spcBef>
                <a:spcPts val="600"/>
              </a:spcBef>
              <a:defRPr sz="1400">
                <a:latin typeface="Samsung Sharp Sans Bold"/>
                <a:ea typeface="Samsung Sharp Sans Bold"/>
                <a:cs typeface="Samsung Sharp Sans Bold"/>
                <a:sym typeface="Samsung Sharp Sans Bold"/>
              </a:defRPr>
            </a:pPr>
            <a:r>
              <a:rPr sz="1400" kern="0" dirty="0">
                <a:solidFill>
                  <a:srgbClr val="000000"/>
                </a:solidFill>
                <a:latin typeface="Samsung Sharp Sans Bold"/>
                <a:ea typeface="Samsung Sharp Sans Bold"/>
                <a:cs typeface="Samsung Sharp Sans Bold"/>
                <a:sym typeface="Samsung Sharp Sans Bold"/>
              </a:rPr>
              <a:t>2018</a:t>
            </a:r>
            <a:r>
              <a:rPr lang="en-US" sz="1400" kern="0" dirty="0">
                <a:solidFill>
                  <a:srgbClr val="000000"/>
                </a:solidFill>
                <a:latin typeface="Samsung Sharp Sans Bold"/>
                <a:ea typeface="Samsung Sharp Sans Bold"/>
                <a:cs typeface="Samsung Sharp Sans Bold"/>
                <a:sym typeface="Samsung Sharp Sans Bold"/>
              </a:rPr>
              <a:t>, 2020 </a:t>
            </a:r>
            <a:r>
              <a:rPr sz="1400" kern="0" dirty="0">
                <a:solidFill>
                  <a:srgbClr val="000000"/>
                </a:solidFill>
                <a:latin typeface="Samsung Sharp Sans Bold"/>
                <a:ea typeface="Samsung Sharp Sans Bold"/>
                <a:cs typeface="Samsung Sharp Sans Bold"/>
                <a:sym typeface="Samsung Sharp Sans Bold"/>
              </a:rPr>
              <a:t>(USA, EPA)</a:t>
            </a:r>
          </a:p>
          <a:p>
            <a:pPr hangingPunct="0">
              <a:spcBef>
                <a:spcPts val="600"/>
              </a:spcBef>
              <a:defRPr sz="1000">
                <a:latin typeface="Samsung Sharp Sans Bold"/>
                <a:ea typeface="Samsung Sharp Sans Bold"/>
                <a:cs typeface="Samsung Sharp Sans Bold"/>
                <a:sym typeface="Samsung Sharp Sans Bold"/>
              </a:defRPr>
            </a:pPr>
            <a:r>
              <a:rPr sz="1000" kern="0" dirty="0">
                <a:solidFill>
                  <a:srgbClr val="000000"/>
                </a:solidFill>
                <a:latin typeface="Samsung Sharp Sans Bold"/>
                <a:ea typeface="Samsung Sharp Sans Bold"/>
                <a:cs typeface="Samsung Sharp Sans Bold"/>
                <a:sym typeface="Samsung Sharp Sans Bold"/>
              </a:rPr>
              <a:t>SMM EPA Award, Champion – Cutting Edge </a:t>
            </a:r>
          </a:p>
        </p:txBody>
      </p:sp>
      <p:sp>
        <p:nvSpPr>
          <p:cNvPr id="93" name="직사각형 31"/>
          <p:cNvSpPr txBox="1"/>
          <p:nvPr/>
        </p:nvSpPr>
        <p:spPr>
          <a:xfrm>
            <a:off x="3607742" y="4958440"/>
            <a:ext cx="2941570"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hangingPunct="0">
              <a:spcBef>
                <a:spcPts val="600"/>
              </a:spcBef>
              <a:defRPr sz="1400">
                <a:latin typeface="Samsung Sharp Sans Bold"/>
                <a:ea typeface="Samsung Sharp Sans Bold"/>
                <a:cs typeface="Samsung Sharp Sans Bold"/>
                <a:sym typeface="Samsung Sharp Sans Bold"/>
              </a:defRPr>
            </a:pPr>
            <a:r>
              <a:rPr sz="1400" kern="0">
                <a:solidFill>
                  <a:srgbClr val="000000"/>
                </a:solidFill>
                <a:latin typeface="Samsung Sharp Sans Bold"/>
                <a:ea typeface="Samsung Sharp Sans Bold"/>
                <a:cs typeface="Samsung Sharp Sans Bold"/>
                <a:sym typeface="Samsung Sharp Sans Bold"/>
              </a:rPr>
              <a:t>2018. 5 (USA, Judges’ Choice)</a:t>
            </a:r>
          </a:p>
          <a:p>
            <a:pPr hangingPunct="0">
              <a:spcBef>
                <a:spcPts val="600"/>
              </a:spcBef>
              <a:defRPr sz="1000">
                <a:latin typeface="Samsung Sharp Sans Bold"/>
                <a:ea typeface="Samsung Sharp Sans Bold"/>
                <a:cs typeface="Samsung Sharp Sans Bold"/>
                <a:sym typeface="Samsung Sharp Sans Bold"/>
              </a:defRPr>
            </a:pPr>
            <a:r>
              <a:rPr sz="1000" kern="0">
                <a:solidFill>
                  <a:srgbClr val="000000"/>
                </a:solidFill>
                <a:latin typeface="Samsung Sharp Sans Bold"/>
                <a:ea typeface="Samsung Sharp Sans Bold"/>
                <a:cs typeface="Samsung Sharp Sans Bold"/>
                <a:sym typeface="Samsung Sharp Sans Bold"/>
              </a:rPr>
              <a:t>Environmental Leader – Project of the year </a:t>
            </a:r>
          </a:p>
        </p:txBody>
      </p:sp>
      <p:sp>
        <p:nvSpPr>
          <p:cNvPr id="94" name="직사각형 32"/>
          <p:cNvSpPr txBox="1"/>
          <p:nvPr/>
        </p:nvSpPr>
        <p:spPr>
          <a:xfrm>
            <a:off x="6945451" y="4962287"/>
            <a:ext cx="2172964" cy="535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hangingPunct="0">
              <a:spcBef>
                <a:spcPts val="600"/>
              </a:spcBef>
              <a:defRPr sz="1400">
                <a:latin typeface="Samsung Sharp Sans Bold"/>
                <a:ea typeface="Samsung Sharp Sans Bold"/>
                <a:cs typeface="Samsung Sharp Sans Bold"/>
                <a:sym typeface="Samsung Sharp Sans Bold"/>
              </a:defRPr>
            </a:pPr>
            <a:r>
              <a:rPr sz="1400" kern="0" dirty="0">
                <a:solidFill>
                  <a:srgbClr val="000000"/>
                </a:solidFill>
                <a:latin typeface="Samsung Sharp Sans Bold"/>
                <a:ea typeface="Samsung Sharp Sans Bold"/>
                <a:cs typeface="Samsung Sharp Sans Bold"/>
                <a:sym typeface="Samsung Sharp Sans Bold"/>
              </a:rPr>
              <a:t>2018</a:t>
            </a:r>
            <a:r>
              <a:rPr lang="en-US" sz="1400" kern="0" dirty="0">
                <a:solidFill>
                  <a:srgbClr val="000000"/>
                </a:solidFill>
                <a:latin typeface="Samsung Sharp Sans Bold"/>
                <a:ea typeface="Samsung Sharp Sans Bold"/>
                <a:cs typeface="Samsung Sharp Sans Bold"/>
                <a:sym typeface="Samsung Sharp Sans Bold"/>
              </a:rPr>
              <a:t>~ </a:t>
            </a:r>
            <a:r>
              <a:rPr sz="1400" kern="0" dirty="0">
                <a:solidFill>
                  <a:srgbClr val="000000"/>
                </a:solidFill>
                <a:latin typeface="Samsung Sharp Sans Bold"/>
                <a:ea typeface="Samsung Sharp Sans Bold"/>
                <a:cs typeface="Samsung Sharp Sans Bold"/>
                <a:sym typeface="Samsung Sharp Sans Bold"/>
              </a:rPr>
              <a:t>20</a:t>
            </a:r>
            <a:r>
              <a:rPr lang="en-US" sz="1400" kern="0" dirty="0">
                <a:solidFill>
                  <a:srgbClr val="000000"/>
                </a:solidFill>
                <a:latin typeface="Samsung Sharp Sans Bold"/>
                <a:ea typeface="Samsung Sharp Sans Bold"/>
                <a:cs typeface="Samsung Sharp Sans Bold"/>
                <a:sym typeface="Samsung Sharp Sans Bold"/>
              </a:rPr>
              <a:t>20</a:t>
            </a:r>
            <a:r>
              <a:rPr sz="1400" kern="0" dirty="0">
                <a:solidFill>
                  <a:srgbClr val="000000"/>
                </a:solidFill>
                <a:latin typeface="Samsung Sharp Sans Bold"/>
                <a:ea typeface="Samsung Sharp Sans Bold"/>
                <a:cs typeface="Samsung Sharp Sans Bold"/>
                <a:sym typeface="Samsung Sharp Sans Bold"/>
              </a:rPr>
              <a:t>  </a:t>
            </a:r>
          </a:p>
          <a:p>
            <a:pPr hangingPunct="0">
              <a:spcBef>
                <a:spcPts val="600"/>
              </a:spcBef>
              <a:defRPr sz="1000">
                <a:latin typeface="Samsung Sharp Sans Bold"/>
                <a:ea typeface="Samsung Sharp Sans Bold"/>
                <a:cs typeface="Samsung Sharp Sans Bold"/>
                <a:sym typeface="Samsung Sharp Sans Bold"/>
              </a:defRPr>
            </a:pPr>
            <a:r>
              <a:rPr sz="1000" kern="0" dirty="0">
                <a:solidFill>
                  <a:srgbClr val="000000"/>
                </a:solidFill>
                <a:latin typeface="Samsung Sharp Sans Bold"/>
                <a:ea typeface="Samsung Sharp Sans Bold"/>
                <a:cs typeface="Samsung Sharp Sans Bold"/>
                <a:sym typeface="Samsung Sharp Sans Bold"/>
              </a:rPr>
              <a:t>Samsung Sustainability Report </a:t>
            </a:r>
          </a:p>
        </p:txBody>
      </p:sp>
      <p:sp>
        <p:nvSpPr>
          <p:cNvPr id="101" name="직사각형 5"/>
          <p:cNvSpPr txBox="1"/>
          <p:nvPr/>
        </p:nvSpPr>
        <p:spPr>
          <a:xfrm>
            <a:off x="669405" y="1883592"/>
            <a:ext cx="8914726" cy="608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lnSpc>
                <a:spcPct val="120000"/>
              </a:lnSpc>
              <a:buClr>
                <a:srgbClr val="193EB0"/>
              </a:buClr>
              <a:buSzPct val="100000"/>
              <a:buFont typeface="Helvetica"/>
              <a:buChar char="‣"/>
              <a:defRPr sz="1400">
                <a:latin typeface="SamsungOne 400"/>
                <a:ea typeface="SamsungOne 400"/>
                <a:cs typeface="SamsungOne 400"/>
                <a:sym typeface="SamsungOne 400"/>
              </a:defRPr>
            </a:lvl1pPr>
          </a:lstStyle>
          <a:p>
            <a:pPr hangingPunct="0"/>
            <a:r>
              <a:rPr kumimoji="1" lang="en-US" altLang="ko-KR" sz="1398" dirty="0">
                <a:solidFill>
                  <a:prstClr val="black">
                    <a:lumMod val="85000"/>
                    <a:lumOff val="15000"/>
                  </a:prstClr>
                </a:solidFill>
                <a:latin typeface="SamsungOne 400" panose="020B0503030303020204" pitchFamily="34" charset="0"/>
                <a:ea typeface="SamsungOne 400" panose="020B0503030303020204" pitchFamily="34" charset="0"/>
                <a:cs typeface="Helvetica"/>
              </a:rPr>
              <a:t>It is a more value-added approach than recycling as it can extend a product’s life cycle and reduce opportunity costs of manufacturing new products.</a:t>
            </a:r>
          </a:p>
        </p:txBody>
      </p:sp>
      <p:pic>
        <p:nvPicPr>
          <p:cNvPr id="102" name="Picture 2" descr="환경을 위한 삼성전자의 노력, 친환경 어워즈 3관왕으로 이어지다 – Samsung Newsroom Kore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715" y="3264478"/>
            <a:ext cx="2400582" cy="1596387"/>
          </a:xfrm>
          <a:prstGeom prst="rect">
            <a:avLst/>
          </a:prstGeom>
          <a:noFill/>
          <a:extLst>
            <a:ext uri="{909E8E84-426E-40DD-AFC4-6F175D3DCCD1}">
              <a14:hiddenFill xmlns:a14="http://schemas.microsoft.com/office/drawing/2010/main">
                <a:solidFill>
                  <a:srgbClr val="FFFFFF"/>
                </a:solidFill>
              </a14:hiddenFill>
            </a:ext>
          </a:extLst>
        </p:spPr>
      </p:pic>
      <p:pic>
        <p:nvPicPr>
          <p:cNvPr id="103" name="그림 102"/>
          <p:cNvPicPr>
            <a:picLocks noChangeAspect="1"/>
          </p:cNvPicPr>
          <p:nvPr/>
        </p:nvPicPr>
        <p:blipFill>
          <a:blip r:embed="rId8"/>
          <a:stretch>
            <a:fillRect/>
          </a:stretch>
        </p:blipFill>
        <p:spPr>
          <a:xfrm>
            <a:off x="6750188" y="3248297"/>
            <a:ext cx="2460239" cy="1736640"/>
          </a:xfrm>
          <a:prstGeom prst="rect">
            <a:avLst/>
          </a:prstGeom>
        </p:spPr>
      </p:pic>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321192"/>
          </a:xfrm>
        </p:spPr>
        <p:txBody>
          <a:bodyPr>
            <a:normAutofit/>
          </a:bodyPr>
          <a:lstStyle/>
          <a:p>
            <a:r>
              <a:rPr lang="en-US" altLang="ko-KR" dirty="0"/>
              <a:t>Galaxy Upcycling is an eco-circulation program that repurposes existing resources into a new efficient use.</a:t>
            </a:r>
          </a:p>
        </p:txBody>
      </p:sp>
    </p:spTree>
    <p:extLst>
      <p:ext uri="{BB962C8B-B14F-4D97-AF65-F5344CB8AC3E}">
        <p14:creationId xmlns:p14="http://schemas.microsoft.com/office/powerpoint/2010/main" val="210882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Update device configuration file (onboarding_config.json) (1/2)</a:t>
            </a:r>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5" name="TextBox 4"/>
          <p:cNvSpPr txBox="1"/>
          <p:nvPr/>
        </p:nvSpPr>
        <p:spPr>
          <a:xfrm>
            <a:off x="1172580" y="2009742"/>
            <a:ext cx="7560840" cy="3939538"/>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 docker ps</a:t>
            </a:r>
          </a:p>
          <a:p>
            <a:pPr hangingPunct="0"/>
            <a:r>
              <a:rPr lang="en-US" altLang="ko-KR" sz="1000" kern="0" dirty="0">
                <a:solidFill>
                  <a:srgbClr val="FFFFFF"/>
                </a:solidFill>
                <a:latin typeface="Calibri"/>
                <a:cs typeface="Calibri"/>
                <a:sym typeface="Calibri"/>
              </a:rPr>
              <a:t>CONTAINER ID        IMAGE               COMMAND             CREATED             STATUS              PORTS               NAMES</a:t>
            </a:r>
          </a:p>
          <a:p>
            <a:pPr hangingPunct="0"/>
            <a:r>
              <a:rPr lang="en-US" altLang="ko-KR" sz="1000" kern="0" dirty="0">
                <a:solidFill>
                  <a:srgbClr val="FFFFFF"/>
                </a:solidFill>
                <a:latin typeface="Calibri"/>
                <a:cs typeface="Calibri"/>
                <a:sym typeface="Calibri"/>
              </a:rPr>
              <a:t>e1ae8b10fa68        stdk_esp32_dev      "bash"              2 hours ago         Up 3 seconds                            blissful_shtern</a:t>
            </a:r>
          </a:p>
          <a:p>
            <a:pPr hangingPunct="0"/>
            <a:r>
              <a:rPr lang="en-US" altLang="ko-KR" sz="1000" kern="0" dirty="0">
                <a:solidFill>
                  <a:srgbClr val="FFFFFF"/>
                </a:solidFill>
                <a:latin typeface="Calibri"/>
                <a:cs typeface="Calibri"/>
                <a:sym typeface="Calibri"/>
              </a:rPr>
              <a:t>$ docker exec e1ae cat /st-device-sdk-c-ref/apps/esp32/switch_example/main/onboarding_config.json</a:t>
            </a:r>
          </a:p>
          <a:p>
            <a:pPr hangingPunct="0"/>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  "onboardingConfig": {</a:t>
            </a:r>
          </a:p>
          <a:p>
            <a:pPr hangingPunct="0"/>
            <a:r>
              <a:rPr lang="en-US" altLang="ko-KR" sz="1000" kern="0" dirty="0">
                <a:solidFill>
                  <a:srgbClr val="FFFFFF"/>
                </a:solidFill>
                <a:latin typeface="Calibri"/>
                <a:cs typeface="Calibri"/>
                <a:sym typeface="Calibri"/>
              </a:rPr>
              <a:t>    "deviceOnboardingId": "NAME",</a:t>
            </a:r>
          </a:p>
          <a:p>
            <a:pPr hangingPunct="0"/>
            <a:r>
              <a:rPr lang="en-US" altLang="ko-KR" sz="1000" kern="0" dirty="0">
                <a:solidFill>
                  <a:srgbClr val="FFFFFF"/>
                </a:solidFill>
                <a:latin typeface="Calibri"/>
                <a:cs typeface="Calibri"/>
                <a:sym typeface="Calibri"/>
              </a:rPr>
              <a:t>    "mnId": "MNID",</a:t>
            </a:r>
          </a:p>
          <a:p>
            <a:pPr hangingPunct="0"/>
            <a:r>
              <a:rPr lang="en-US" altLang="ko-KR" sz="1000" kern="0" dirty="0">
                <a:solidFill>
                  <a:srgbClr val="FFFFFF"/>
                </a:solidFill>
                <a:latin typeface="Calibri"/>
                <a:cs typeface="Calibri"/>
                <a:sym typeface="Calibri"/>
              </a:rPr>
              <a:t>    "setupId": "999",</a:t>
            </a:r>
          </a:p>
          <a:p>
            <a:pPr hangingPunct="0"/>
            <a:r>
              <a:rPr lang="en-US" altLang="ko-KR" sz="1000" kern="0" dirty="0">
                <a:solidFill>
                  <a:srgbClr val="FFFFFF"/>
                </a:solidFill>
                <a:latin typeface="Calibri"/>
                <a:cs typeface="Calibri"/>
                <a:sym typeface="Calibri"/>
              </a:rPr>
              <a:t>    "vid": "VID",</a:t>
            </a:r>
          </a:p>
          <a:p>
            <a:pPr hangingPunct="0"/>
            <a:r>
              <a:rPr lang="en-US" altLang="ko-KR" sz="1000" kern="0" dirty="0">
                <a:solidFill>
                  <a:srgbClr val="FFFFFF"/>
                </a:solidFill>
                <a:latin typeface="Calibri"/>
                <a:cs typeface="Calibri"/>
                <a:sym typeface="Calibri"/>
              </a:rPr>
              <a:t>    "deviceTypeId": "TYPE",</a:t>
            </a:r>
          </a:p>
          <a:p>
            <a:pPr hangingPunct="0"/>
            <a:r>
              <a:rPr lang="en-US" altLang="ko-KR" sz="1000" kern="0" dirty="0">
                <a:solidFill>
                  <a:srgbClr val="FFFFFF"/>
                </a:solidFill>
                <a:latin typeface="Calibri"/>
                <a:cs typeface="Calibri"/>
                <a:sym typeface="Calibri"/>
              </a:rPr>
              <a:t>    "ownershipValidationTypes": [</a:t>
            </a:r>
          </a:p>
          <a:p>
            <a:pPr hangingPunct="0"/>
            <a:r>
              <a:rPr lang="en-US" altLang="ko-KR" sz="1000" kern="0" dirty="0">
                <a:solidFill>
                  <a:srgbClr val="FFFFFF"/>
                </a:solidFill>
                <a:latin typeface="Calibri"/>
                <a:cs typeface="Calibri"/>
                <a:sym typeface="Calibri"/>
              </a:rPr>
              <a:t>      "JUSTWORKS",</a:t>
            </a:r>
          </a:p>
          <a:p>
            <a:pPr hangingPunct="0"/>
            <a:r>
              <a:rPr lang="en-US" altLang="ko-KR" sz="1000" kern="0" dirty="0">
                <a:solidFill>
                  <a:srgbClr val="FFFFFF"/>
                </a:solidFill>
                <a:latin typeface="Calibri"/>
                <a:cs typeface="Calibri"/>
                <a:sym typeface="Calibri"/>
              </a:rPr>
              <a:t>      "BUTTON",</a:t>
            </a:r>
          </a:p>
          <a:p>
            <a:pPr hangingPunct="0"/>
            <a:r>
              <a:rPr lang="en-US" altLang="ko-KR" sz="1000" kern="0" dirty="0">
                <a:solidFill>
                  <a:srgbClr val="FFFFFF"/>
                </a:solidFill>
                <a:latin typeface="Calibri"/>
                <a:cs typeface="Calibri"/>
                <a:sym typeface="Calibri"/>
              </a:rPr>
              <a:t>      "PIN",</a:t>
            </a:r>
          </a:p>
          <a:p>
            <a:pPr hangingPunct="0"/>
            <a:r>
              <a:rPr lang="en-US" altLang="ko-KR" sz="1000" kern="0" dirty="0">
                <a:solidFill>
                  <a:srgbClr val="FFFFFF"/>
                </a:solidFill>
                <a:latin typeface="Calibri"/>
                <a:cs typeface="Calibri"/>
                <a:sym typeface="Calibri"/>
              </a:rPr>
              <a:t>      "QR"</a:t>
            </a:r>
          </a:p>
          <a:p>
            <a:pPr hangingPunct="0"/>
            <a:r>
              <a:rPr lang="en-US" altLang="ko-KR" sz="1000" kern="0" dirty="0">
                <a:solidFill>
                  <a:srgbClr val="FFFFFF"/>
                </a:solidFill>
                <a:latin typeface="Calibri"/>
                <a:cs typeface="Calibri"/>
                <a:sym typeface="Calibri"/>
              </a:rPr>
              <a:t>    ],</a:t>
            </a:r>
          </a:p>
          <a:p>
            <a:pPr hangingPunct="0"/>
            <a:r>
              <a:rPr lang="en-US" altLang="ko-KR" sz="1000" kern="0" dirty="0">
                <a:solidFill>
                  <a:srgbClr val="FFFFFF"/>
                </a:solidFill>
                <a:latin typeface="Calibri"/>
                <a:cs typeface="Calibri"/>
                <a:sym typeface="Calibri"/>
              </a:rPr>
              <a:t>    "identityType": "ED25519",</a:t>
            </a:r>
          </a:p>
          <a:p>
            <a:pPr hangingPunct="0"/>
            <a:r>
              <a:rPr lang="en-US" altLang="ko-KR" sz="1000" kern="0" dirty="0">
                <a:solidFill>
                  <a:srgbClr val="FFFFFF"/>
                </a:solidFill>
                <a:latin typeface="Calibri"/>
                <a:cs typeface="Calibri"/>
                <a:sym typeface="Calibri"/>
              </a:rPr>
              <a:t>    "deviceIntegrationProfileKey": {</a:t>
            </a:r>
          </a:p>
          <a:p>
            <a:pPr hangingPunct="0"/>
            <a:r>
              <a:rPr lang="en-US" altLang="ko-KR" sz="1000" kern="0" dirty="0">
                <a:solidFill>
                  <a:srgbClr val="FFFFFF"/>
                </a:solidFill>
                <a:latin typeface="Calibri"/>
                <a:cs typeface="Calibri"/>
                <a:sym typeface="Calibri"/>
              </a:rPr>
              <a:t>      "id": "DIP_UUID",</a:t>
            </a:r>
          </a:p>
          <a:p>
            <a:pPr hangingPunct="0"/>
            <a:r>
              <a:rPr lang="en-US" altLang="ko-KR" sz="1000" kern="0" dirty="0">
                <a:solidFill>
                  <a:srgbClr val="FFFFFF"/>
                </a:solidFill>
                <a:latin typeface="Calibri"/>
                <a:cs typeface="Calibri"/>
                <a:sym typeface="Calibri"/>
              </a:rPr>
              <a:t>      "majorVersion": 0,</a:t>
            </a:r>
          </a:p>
          <a:p>
            <a:pPr hangingPunct="0"/>
            <a:r>
              <a:rPr lang="en-US" altLang="ko-KR" sz="1000" kern="0" dirty="0">
                <a:solidFill>
                  <a:srgbClr val="FFFFFF"/>
                </a:solidFill>
                <a:latin typeface="Calibri"/>
                <a:cs typeface="Calibri"/>
                <a:sym typeface="Calibri"/>
              </a:rPr>
              <a:t>      "minorVersion": 1</a:t>
            </a:r>
          </a:p>
          <a:p>
            <a:pPr hangingPunct="0"/>
            <a:r>
              <a:rPr lang="en-US" altLang="ko-KR" sz="1000" kern="0" dirty="0">
                <a:solidFill>
                  <a:srgbClr val="FFFFFF"/>
                </a:solidFill>
                <a:latin typeface="Calibri"/>
                <a:cs typeface="Calibri"/>
                <a:sym typeface="Calibri"/>
              </a:rPr>
              <a:t>    }</a:t>
            </a:r>
          </a:p>
          <a:p>
            <a:pPr hangingPunct="0"/>
            <a:r>
              <a:rPr lang="en-US" altLang="ko-KR" sz="1000" kern="0" dirty="0">
                <a:solidFill>
                  <a:srgbClr val="FFFFFF"/>
                </a:solidFill>
                <a:latin typeface="Calibri"/>
                <a:cs typeface="Calibri"/>
                <a:sym typeface="Calibri"/>
              </a:rPr>
              <a:t>  }</a:t>
            </a:r>
          </a:p>
          <a:p>
            <a:pPr hangingPunct="0"/>
            <a:r>
              <a:rPr lang="en-US" altLang="ko-KR" sz="1000" kern="0" dirty="0">
                <a:solidFill>
                  <a:srgbClr val="FFFFFF"/>
                </a:solidFill>
                <a:latin typeface="Calibri"/>
                <a:cs typeface="Calibri"/>
                <a:sym typeface="Calibri"/>
              </a:rPr>
              <a:t>}</a:t>
            </a:r>
          </a:p>
        </p:txBody>
      </p:sp>
    </p:spTree>
    <p:extLst>
      <p:ext uri="{BB962C8B-B14F-4D97-AF65-F5344CB8AC3E}">
        <p14:creationId xmlns:p14="http://schemas.microsoft.com/office/powerpoint/2010/main" val="34590243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Update device configuration file (onboarding_config.json) (2/2)</a:t>
            </a:r>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5" name="TextBox 4"/>
          <p:cNvSpPr txBox="1"/>
          <p:nvPr/>
        </p:nvSpPr>
        <p:spPr>
          <a:xfrm>
            <a:off x="1172580" y="1916833"/>
            <a:ext cx="7560840" cy="424731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 </a:t>
            </a:r>
            <a:r>
              <a:rPr lang="en-US" altLang="ko-KR" sz="1000" kern="0" dirty="0">
                <a:solidFill>
                  <a:srgbClr val="FFC000">
                    <a:lumMod val="75000"/>
                  </a:srgbClr>
                </a:solidFill>
                <a:latin typeface="Calibri"/>
                <a:cs typeface="Calibri"/>
                <a:sym typeface="Calibri"/>
              </a:rPr>
              <a:t>docker cp onboarding_config.json e1ae:/st-device-sdk-c-ref/apps/esp32/swtch_example/main/onboarding_config.json</a:t>
            </a:r>
          </a:p>
          <a:p>
            <a:pPr hangingPunct="0"/>
            <a:r>
              <a:rPr lang="en-US" altLang="ko-KR" sz="1000" kern="0" dirty="0">
                <a:solidFill>
                  <a:srgbClr val="FFFFFF"/>
                </a:solidFill>
                <a:latin typeface="Calibri"/>
                <a:cs typeface="Calibri"/>
                <a:sym typeface="Calibri"/>
              </a:rPr>
              <a:t>$ docker exec e1ae cat /st-device-sdk-c-ref/apps/esp32/switch_example/main/onboarding_config.json</a:t>
            </a:r>
          </a:p>
          <a:p>
            <a:pPr hangingPunct="0"/>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  "onboardingConfig": {</a:t>
            </a:r>
          </a:p>
          <a:p>
            <a:pPr hangingPunct="0"/>
            <a:r>
              <a:rPr lang="en-US" altLang="ko-KR" sz="1000" kern="0" dirty="0">
                <a:solidFill>
                  <a:srgbClr val="FFFFFF"/>
                </a:solidFill>
                <a:latin typeface="Calibri"/>
                <a:cs typeface="Calibri"/>
                <a:sym typeface="Calibri"/>
              </a:rPr>
              <a:t>    "deviceOnboardingId": "SIC_GalUp_Thi",</a:t>
            </a:r>
          </a:p>
          <a:p>
            <a:pPr hangingPunct="0"/>
            <a:r>
              <a:rPr lang="en-US" altLang="ko-KR" sz="1000" kern="0" dirty="0">
                <a:solidFill>
                  <a:srgbClr val="FFFFFF"/>
                </a:solidFill>
                <a:latin typeface="Calibri"/>
                <a:cs typeface="Calibri"/>
                <a:sym typeface="Calibri"/>
              </a:rPr>
              <a:t>    "mnId": “</a:t>
            </a:r>
            <a:r>
              <a:rPr lang="en-US" altLang="ko-KR" sz="1000" kern="0" dirty="0">
                <a:solidFill>
                  <a:srgbClr val="0070C0"/>
                </a:solidFill>
                <a:latin typeface="Calibri"/>
                <a:cs typeface="Calibri"/>
                <a:sym typeface="Calibri"/>
              </a:rPr>
              <a:t>YOUR_MNID</a:t>
            </a:r>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    "setupId": "001",</a:t>
            </a:r>
          </a:p>
          <a:p>
            <a:pPr hangingPunct="0"/>
            <a:r>
              <a:rPr lang="en-US" altLang="ko-KR" sz="1000" kern="0" dirty="0">
                <a:solidFill>
                  <a:srgbClr val="FFFFFF"/>
                </a:solidFill>
                <a:latin typeface="Calibri"/>
                <a:cs typeface="Calibri"/>
                <a:sym typeface="Calibri"/>
              </a:rPr>
              <a:t>    "vid": "ST_</a:t>
            </a:r>
            <a:r>
              <a:rPr lang="en-US" altLang="ko-KR" sz="1000" kern="0" dirty="0">
                <a:solidFill>
                  <a:srgbClr val="0070C0"/>
                </a:solidFill>
                <a:latin typeface="Calibri"/>
                <a:cs typeface="Calibri"/>
                <a:sym typeface="Calibri"/>
              </a:rPr>
              <a:t>YOUR_VERSION_ID</a:t>
            </a:r>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    "deviceTypeId": "Switch",</a:t>
            </a:r>
          </a:p>
          <a:p>
            <a:pPr hangingPunct="0"/>
            <a:r>
              <a:rPr lang="en-US" altLang="ko-KR" sz="1000" kern="0" dirty="0">
                <a:solidFill>
                  <a:srgbClr val="FFFFFF"/>
                </a:solidFill>
                <a:latin typeface="Calibri"/>
                <a:cs typeface="Calibri"/>
                <a:sym typeface="Calibri"/>
              </a:rPr>
              <a:t>    "ownershipValidationTypes": [</a:t>
            </a:r>
          </a:p>
          <a:p>
            <a:pPr hangingPunct="0"/>
            <a:r>
              <a:rPr lang="en-US" altLang="ko-KR" sz="1000" kern="0" dirty="0">
                <a:solidFill>
                  <a:srgbClr val="FFFFFF"/>
                </a:solidFill>
                <a:latin typeface="Calibri"/>
                <a:cs typeface="Calibri"/>
                <a:sym typeface="Calibri"/>
              </a:rPr>
              <a:t>      “BUTTON"</a:t>
            </a:r>
          </a:p>
          <a:p>
            <a:pPr hangingPunct="0"/>
            <a:r>
              <a:rPr lang="en-US" altLang="ko-KR" sz="1000" kern="0" dirty="0">
                <a:solidFill>
                  <a:srgbClr val="FFFFFF"/>
                </a:solidFill>
                <a:latin typeface="Calibri"/>
                <a:cs typeface="Calibri"/>
                <a:sym typeface="Calibri"/>
              </a:rPr>
              <a:t>    ],</a:t>
            </a:r>
          </a:p>
          <a:p>
            <a:pPr hangingPunct="0"/>
            <a:r>
              <a:rPr lang="en-US" altLang="ko-KR" sz="1000" kern="0" dirty="0">
                <a:solidFill>
                  <a:srgbClr val="FFFFFF"/>
                </a:solidFill>
                <a:latin typeface="Calibri"/>
                <a:cs typeface="Calibri"/>
                <a:sym typeface="Calibri"/>
              </a:rPr>
              <a:t>    "identityType": "ED25519",</a:t>
            </a:r>
          </a:p>
          <a:p>
            <a:pPr hangingPunct="0"/>
            <a:r>
              <a:rPr lang="en-US" altLang="ko-KR" sz="1000" kern="0" dirty="0">
                <a:solidFill>
                  <a:srgbClr val="FFFFFF"/>
                </a:solidFill>
                <a:latin typeface="Calibri"/>
                <a:cs typeface="Calibri"/>
                <a:sym typeface="Calibri"/>
              </a:rPr>
              <a:t>    "deviceIntegrationProfileKey": {</a:t>
            </a:r>
          </a:p>
          <a:p>
            <a:pPr hangingPunct="0"/>
            <a:r>
              <a:rPr lang="en-US" altLang="ko-KR" sz="1000" kern="0" dirty="0">
                <a:solidFill>
                  <a:srgbClr val="FFFFFF"/>
                </a:solidFill>
                <a:latin typeface="Calibri"/>
                <a:cs typeface="Calibri"/>
                <a:sym typeface="Calibri"/>
              </a:rPr>
              <a:t>      "id": “</a:t>
            </a:r>
            <a:r>
              <a:rPr lang="en-US" altLang="ko-KR" sz="1000" kern="0" dirty="0">
                <a:solidFill>
                  <a:srgbClr val="0070C0"/>
                </a:solidFill>
                <a:latin typeface="Calibri"/>
                <a:cs typeface="Calibri"/>
                <a:sym typeface="Calibri"/>
              </a:rPr>
              <a:t>YOUR_DEVICE_ID</a:t>
            </a:r>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      "majorVersion": 0,</a:t>
            </a:r>
          </a:p>
          <a:p>
            <a:pPr hangingPunct="0"/>
            <a:r>
              <a:rPr lang="en-US" altLang="ko-KR" sz="1000" kern="0" dirty="0">
                <a:solidFill>
                  <a:srgbClr val="FFFFFF"/>
                </a:solidFill>
                <a:latin typeface="Calibri"/>
                <a:cs typeface="Calibri"/>
                <a:sym typeface="Calibri"/>
              </a:rPr>
              <a:t>      "minorVersion": 1</a:t>
            </a:r>
          </a:p>
          <a:p>
            <a:pPr hangingPunct="0"/>
            <a:r>
              <a:rPr lang="en-US" altLang="ko-KR" sz="1000" kern="0" dirty="0">
                <a:solidFill>
                  <a:srgbClr val="FFFFFF"/>
                </a:solidFill>
                <a:latin typeface="Calibri"/>
                <a:cs typeface="Calibri"/>
                <a:sym typeface="Calibri"/>
              </a:rPr>
              <a:t>    },</a:t>
            </a:r>
          </a:p>
          <a:p>
            <a:pPr hangingPunct="0"/>
            <a:r>
              <a:rPr lang="en-US" altLang="ko-KR" sz="1000" kern="0" dirty="0">
                <a:solidFill>
                  <a:srgbClr val="FFFFFF"/>
                </a:solidFill>
                <a:latin typeface="Calibri"/>
                <a:cs typeface="Calibri"/>
                <a:sym typeface="Calibri"/>
              </a:rPr>
              <a:t>    "productId": "7dce8ed8-74cc-4b02-9c04-f2e0c45de33c"</a:t>
            </a:r>
          </a:p>
          <a:p>
            <a:pPr hangingPunct="0"/>
            <a:r>
              <a:rPr lang="en-US" altLang="ko-KR" sz="1000" kern="0" dirty="0">
                <a:solidFill>
                  <a:srgbClr val="FFFFFF"/>
                </a:solidFill>
                <a:latin typeface="Calibri"/>
                <a:cs typeface="Calibri"/>
                <a:sym typeface="Calibri"/>
              </a:rPr>
              <a:t>  }</a:t>
            </a:r>
          </a:p>
          <a:p>
            <a:pPr hangingPunct="0"/>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 docker exec e1ae ls -al /st-device-sdk-c-ref/apps/esp32/switch_example/main/onboarding_config.json       </a:t>
            </a:r>
          </a:p>
          <a:p>
            <a:pPr hangingPunct="0"/>
            <a:r>
              <a:rPr lang="en-US" altLang="ko-KR" sz="1000" kern="0" dirty="0">
                <a:solidFill>
                  <a:srgbClr val="FFFFFF"/>
                </a:solidFill>
                <a:latin typeface="Calibri"/>
                <a:cs typeface="Calibri"/>
                <a:sym typeface="Calibri"/>
              </a:rPr>
              <a:t>-rw-r—r— 1 </a:t>
            </a:r>
            <a:r>
              <a:rPr lang="en-US" altLang="ko-KR" sz="1000" kern="0" dirty="0">
                <a:solidFill>
                  <a:srgbClr val="FF0000"/>
                </a:solidFill>
                <a:latin typeface="Calibri"/>
                <a:cs typeface="Calibri"/>
                <a:sym typeface="Calibri"/>
              </a:rPr>
              <a:t>501 dialout </a:t>
            </a:r>
            <a:r>
              <a:rPr lang="en-US" altLang="ko-KR" sz="1000" kern="0" dirty="0">
                <a:solidFill>
                  <a:srgbClr val="FFFFFF"/>
                </a:solidFill>
                <a:latin typeface="Calibri"/>
                <a:cs typeface="Calibri"/>
                <a:sym typeface="Calibri"/>
              </a:rPr>
              <a:t>489 Dec 13 20:23 /st-device-sdk-c-ref/apps/esp32/switch_example/main/onboarding_config.json</a:t>
            </a:r>
          </a:p>
          <a:p>
            <a:pPr hangingPunct="0"/>
            <a:r>
              <a:rPr lang="en-US" altLang="ko-KR" sz="1000" kern="0" dirty="0">
                <a:solidFill>
                  <a:srgbClr val="FFFFFF"/>
                </a:solidFill>
                <a:latin typeface="Calibri"/>
                <a:cs typeface="Calibri"/>
                <a:sym typeface="Calibri"/>
              </a:rPr>
              <a:t>$ </a:t>
            </a:r>
            <a:r>
              <a:rPr lang="en-US" altLang="ko-KR" sz="1000" kern="0" dirty="0">
                <a:solidFill>
                  <a:srgbClr val="92D050"/>
                </a:solidFill>
                <a:latin typeface="Calibri"/>
                <a:cs typeface="Calibri"/>
                <a:sym typeface="Calibri"/>
              </a:rPr>
              <a:t>docker exec e1ae chown root:root /st-device-sdk-c-ref/apps/esp32/switch_example/main/onboarding_config.json</a:t>
            </a:r>
          </a:p>
          <a:p>
            <a:pPr hangingPunct="0"/>
            <a:r>
              <a:rPr lang="en-US" altLang="ko-KR" sz="1000" kern="0" dirty="0">
                <a:solidFill>
                  <a:srgbClr val="FFFFFF"/>
                </a:solidFill>
                <a:latin typeface="Calibri"/>
                <a:cs typeface="Calibri"/>
                <a:sym typeface="Calibri"/>
              </a:rPr>
              <a:t>$ docker exec e1ae ls -al /st-device-sdk-c-ref/apps/esp32/switch_example/main/onboarding_config.json       </a:t>
            </a:r>
          </a:p>
          <a:p>
            <a:pPr hangingPunct="0"/>
            <a:r>
              <a:rPr lang="en-US" altLang="ko-KR" sz="1000" kern="0" dirty="0">
                <a:solidFill>
                  <a:srgbClr val="FFFFFF"/>
                </a:solidFill>
                <a:latin typeface="Calibri"/>
                <a:cs typeface="Calibri"/>
                <a:sym typeface="Calibri"/>
              </a:rPr>
              <a:t>-rw-r—r— 1 root root 489 Dec 13 20:23 /st-device-sdk-c-ref/apps/esp32/switch_example/main/onboarding_config.json</a:t>
            </a:r>
          </a:p>
        </p:txBody>
      </p:sp>
    </p:spTree>
    <p:extLst>
      <p:ext uri="{BB962C8B-B14F-4D97-AF65-F5344CB8AC3E}">
        <p14:creationId xmlns:p14="http://schemas.microsoft.com/office/powerpoint/2010/main" val="2017273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Build with updated device configuration files (</a:t>
            </a:r>
            <a:r>
              <a:rPr lang="en-US" altLang="ko-KR" dirty="0" err="1"/>
              <a:t>device_info.json</a:t>
            </a:r>
            <a:r>
              <a:rPr lang="en-US" altLang="ko-KR" dirty="0"/>
              <a:t> and </a:t>
            </a:r>
            <a:r>
              <a:rPr lang="en-US" altLang="ko-KR" dirty="0" err="1"/>
              <a:t>onboarding_config.json</a:t>
            </a:r>
            <a:r>
              <a:rPr lang="en-US" altLang="ko-KR" dirty="0"/>
              <a:t>)</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5" name="TextBox 4"/>
          <p:cNvSpPr txBox="1"/>
          <p:nvPr/>
        </p:nvSpPr>
        <p:spPr>
          <a:xfrm>
            <a:off x="1172580" y="1818738"/>
            <a:ext cx="7560840" cy="4401203"/>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 docker ps</a:t>
            </a:r>
          </a:p>
          <a:p>
            <a:pPr hangingPunct="0"/>
            <a:r>
              <a:rPr lang="en-US" altLang="ko-KR" sz="1000" kern="0" dirty="0">
                <a:solidFill>
                  <a:srgbClr val="FFFFFF"/>
                </a:solidFill>
                <a:latin typeface="Calibri"/>
                <a:cs typeface="Calibri"/>
                <a:sym typeface="Calibri"/>
              </a:rPr>
              <a:t>CONTAINER ID        IMAGE               COMMAND             CREATED             STATUS              PORTS               NAMES</a:t>
            </a:r>
          </a:p>
          <a:p>
            <a:pPr hangingPunct="0"/>
            <a:r>
              <a:rPr lang="en-US" altLang="ko-KR" sz="1000" kern="0" dirty="0">
                <a:solidFill>
                  <a:srgbClr val="FFFFFF"/>
                </a:solidFill>
                <a:latin typeface="Calibri"/>
                <a:cs typeface="Calibri"/>
                <a:sym typeface="Calibri"/>
              </a:rPr>
              <a:t>ad7b99273e5e        stdk_esp32_dev      "bash"              2 hours ago         Up 13 minutes                           blissful_shtern</a:t>
            </a:r>
          </a:p>
          <a:p>
            <a:pPr hangingPunct="0"/>
            <a:r>
              <a:rPr lang="en-US" altLang="ko-KR" sz="1000" kern="0" dirty="0">
                <a:solidFill>
                  <a:srgbClr val="FFFFFF"/>
                </a:solidFill>
                <a:latin typeface="Calibri"/>
                <a:cs typeface="Calibri"/>
                <a:sym typeface="Calibri"/>
              </a:rPr>
              <a:t>$ docker attach ad7b</a:t>
            </a:r>
          </a:p>
          <a:p>
            <a:pPr hangingPunct="0"/>
            <a:r>
              <a:rPr lang="en-US" altLang="ko-KR" sz="1000" kern="0" dirty="0">
                <a:solidFill>
                  <a:srgbClr val="FFFFFF"/>
                </a:solidFill>
                <a:latin typeface="Calibri"/>
                <a:cs typeface="Calibri"/>
                <a:sym typeface="Calibri"/>
              </a:rPr>
              <a:t>root@ad7b99273e5e:/st-device-sdk-c-ref# </a:t>
            </a:r>
            <a:r>
              <a:rPr lang="en-US" altLang="ko-KR" sz="1000" kern="0" dirty="0">
                <a:solidFill>
                  <a:srgbClr val="ED7D31">
                    <a:lumMod val="60000"/>
                    <a:lumOff val="40000"/>
                  </a:srgbClr>
                </a:solidFill>
                <a:latin typeface="Calibri"/>
                <a:cs typeface="Calibri"/>
                <a:sym typeface="Calibri"/>
              </a:rPr>
              <a:t>./build.py esp32 switch_example</a:t>
            </a:r>
          </a:p>
          <a:p>
            <a:pPr hangingPunct="0"/>
            <a:r>
              <a:rPr lang="en-US" altLang="ko-KR" sz="1000" kern="0" dirty="0">
                <a:solidFill>
                  <a:srgbClr val="FFFFFF"/>
                </a:solidFill>
                <a:latin typeface="Calibri"/>
                <a:cs typeface="Calibri"/>
                <a:sym typeface="Calibri"/>
              </a:rPr>
              <a:t>... Strings omitted ...</a:t>
            </a:r>
          </a:p>
          <a:p>
            <a:pPr hangingPunct="0"/>
            <a:r>
              <a:rPr lang="en-US" altLang="ko-KR" sz="1000" kern="0" dirty="0">
                <a:solidFill>
                  <a:srgbClr val="FFFFFF"/>
                </a:solidFill>
                <a:latin typeface="Calibri"/>
                <a:cs typeface="Calibri"/>
                <a:sym typeface="Calibri"/>
              </a:rPr>
              <a:t>[ 97%] Linking CXX static library libmain.a</a:t>
            </a:r>
          </a:p>
          <a:p>
            <a:pPr hangingPunct="0"/>
            <a:r>
              <a:rPr lang="en-US" altLang="ko-KR" sz="1000" kern="0" dirty="0">
                <a:solidFill>
                  <a:srgbClr val="FFFFFF"/>
                </a:solidFill>
                <a:latin typeface="Calibri"/>
                <a:cs typeface="Calibri"/>
                <a:sym typeface="Calibri"/>
              </a:rPr>
              <a:t>[ 98%] Built target __idf_main</a:t>
            </a:r>
          </a:p>
          <a:p>
            <a:pPr hangingPunct="0"/>
            <a:r>
              <a:rPr lang="en-US" altLang="ko-KR" sz="1000" kern="0" dirty="0">
                <a:solidFill>
                  <a:srgbClr val="FFFFFF"/>
                </a:solidFill>
                <a:latin typeface="Calibri"/>
                <a:cs typeface="Calibri"/>
                <a:sym typeface="Calibri"/>
              </a:rPr>
              <a:t>[ 98%] Generating ld/esp32.project.ld</a:t>
            </a:r>
          </a:p>
          <a:p>
            <a:pPr hangingPunct="0"/>
            <a:r>
              <a:rPr lang="en-US" altLang="ko-KR" sz="1000" kern="0" dirty="0">
                <a:solidFill>
                  <a:srgbClr val="FFFFFF"/>
                </a:solidFill>
                <a:latin typeface="Calibri"/>
                <a:cs typeface="Calibri"/>
                <a:sym typeface="Calibri"/>
              </a:rPr>
              <a:t>[ 98%] Built target __ldgen_output_esp32.project.ld</a:t>
            </a:r>
          </a:p>
          <a:p>
            <a:pPr hangingPunct="0"/>
            <a:r>
              <a:rPr lang="en-US" altLang="ko-KR" sz="1000" kern="0" dirty="0">
                <a:solidFill>
                  <a:srgbClr val="FFFFFF"/>
                </a:solidFill>
                <a:latin typeface="Calibri"/>
                <a:cs typeface="Calibri"/>
                <a:sym typeface="Calibri"/>
              </a:rPr>
              <a:t>[100%] Linking CXX executable switch_example.elf</a:t>
            </a:r>
          </a:p>
          <a:p>
            <a:pPr hangingPunct="0"/>
            <a:r>
              <a:rPr lang="en-US" altLang="ko-KR" sz="1000" kern="0" dirty="0">
                <a:solidFill>
                  <a:srgbClr val="FFFFFF"/>
                </a:solidFill>
                <a:latin typeface="Calibri"/>
                <a:cs typeface="Calibri"/>
                <a:sym typeface="Calibri"/>
              </a:rPr>
              <a:t>[100%] Built target switch_example.elf</a:t>
            </a:r>
          </a:p>
          <a:p>
            <a:pPr hangingPunct="0"/>
            <a:r>
              <a:rPr lang="en-US" altLang="ko-KR" sz="1000" kern="0" dirty="0">
                <a:solidFill>
                  <a:srgbClr val="FFFFFF"/>
                </a:solidFill>
                <a:latin typeface="Calibri"/>
                <a:cs typeface="Calibri"/>
                <a:sym typeface="Calibri"/>
              </a:rPr>
              <a:t>[100%] Generating binary image from built executable</a:t>
            </a:r>
          </a:p>
          <a:p>
            <a:pPr hangingPunct="0"/>
            <a:r>
              <a:rPr lang="en-US" altLang="ko-KR" sz="1000" kern="0" dirty="0">
                <a:solidFill>
                  <a:srgbClr val="FFFFFF"/>
                </a:solidFill>
                <a:latin typeface="Calibri"/>
                <a:cs typeface="Calibri"/>
                <a:sym typeface="Calibri"/>
              </a:rPr>
              <a:t>esptool.py v2.8</a:t>
            </a:r>
          </a:p>
          <a:p>
            <a:pPr hangingPunct="0"/>
            <a:r>
              <a:rPr lang="en-US" altLang="ko-KR" sz="1000" kern="0" dirty="0">
                <a:solidFill>
                  <a:srgbClr val="FFFFFF"/>
                </a:solidFill>
                <a:latin typeface="Calibri"/>
                <a:cs typeface="Calibri"/>
                <a:sym typeface="Calibri"/>
              </a:rPr>
              <a:t>Generated /st-device-sdk-c-ref/apps/esp32/switch_example/build/switch_example.bin</a:t>
            </a:r>
          </a:p>
          <a:p>
            <a:pPr hangingPunct="0"/>
            <a:r>
              <a:rPr lang="en-US" altLang="ko-KR" sz="1000" kern="0" dirty="0">
                <a:solidFill>
                  <a:srgbClr val="FFFFFF"/>
                </a:solidFill>
                <a:latin typeface="Calibri"/>
                <a:cs typeface="Calibri"/>
                <a:sym typeface="Calibri"/>
              </a:rPr>
              <a:t>[100%] Built target gen_project_binary</a:t>
            </a:r>
          </a:p>
          <a:p>
            <a:pPr hangingPunct="0"/>
            <a:r>
              <a:rPr lang="en-US" altLang="ko-KR" sz="1000" kern="0" dirty="0">
                <a:solidFill>
                  <a:srgbClr val="FFFFFF"/>
                </a:solidFill>
                <a:latin typeface="Calibri"/>
                <a:cs typeface="Calibri"/>
                <a:sym typeface="Calibri"/>
              </a:rPr>
              <a:t>[100%] Built target app</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Project build complete. To flash, run this command:</a:t>
            </a:r>
          </a:p>
          <a:p>
            <a:pPr hangingPunct="0"/>
            <a:r>
              <a:rPr lang="en-US" altLang="ko-KR" sz="1000" kern="0" dirty="0">
                <a:solidFill>
                  <a:srgbClr val="FFFFFF"/>
                </a:solidFill>
                <a:latin typeface="Calibri"/>
                <a:cs typeface="Calibri"/>
                <a:sym typeface="Calibri"/>
              </a:rPr>
              <a:t>/root/.espressif/python_env/idf4.0_py3.8_env/bin/python ../../../bsp/esp32/components/esptool_py/esptool/esptool.py -p (PORT) -b 460800 --before default_reset --after hard_reset write_flash --flash_mode dio --flash_size detect --flash_freq 40m 0x1000 build/bootloader/bootloader.bin 0x8000 build/partition_table/partition-table.bin 0x11000 build/ota_data_initial.bin 0x20000 build/switch_example.bin</a:t>
            </a:r>
          </a:p>
          <a:p>
            <a:pPr hangingPunct="0"/>
            <a:r>
              <a:rPr lang="en-US" altLang="ko-KR" sz="1000" kern="0" dirty="0">
                <a:solidFill>
                  <a:srgbClr val="FFFFFF"/>
                </a:solidFill>
                <a:latin typeface="Calibri"/>
                <a:cs typeface="Calibri"/>
                <a:sym typeface="Calibri"/>
              </a:rPr>
              <a:t>or run 'idf.py -p (PORT) flash'</a:t>
            </a:r>
          </a:p>
          <a:p>
            <a:pPr hangingPunct="0"/>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binary path : /st-device-sdk-c-ref/output/esp32/iotcore_switch_example_20211213_3df85fe_57a3f55</a:t>
            </a:r>
          </a:p>
          <a:p>
            <a:pPr hangingPunct="0"/>
            <a:r>
              <a:rPr lang="en-US" altLang="ko-KR" sz="1000" kern="0" dirty="0">
                <a:solidFill>
                  <a:srgbClr val="FFFFFF"/>
                </a:solidFill>
                <a:latin typeface="Calibri"/>
                <a:cs typeface="Calibri"/>
                <a:sym typeface="Calibri"/>
              </a:rPr>
              <a:t>————————————————————————</a:t>
            </a:r>
          </a:p>
          <a:p>
            <a:pPr hangingPunct="0"/>
            <a:r>
              <a:rPr lang="en-US" altLang="ko-KR" sz="1000" kern="0" dirty="0">
                <a:solidFill>
                  <a:srgbClr val="FFFFFF"/>
                </a:solidFill>
                <a:latin typeface="Calibri"/>
                <a:cs typeface="Calibri"/>
                <a:sym typeface="Calibri"/>
              </a:rPr>
              <a:t>root@ad7b99273e5e:/st-device-sdk-c-ref#</a:t>
            </a:r>
          </a:p>
        </p:txBody>
      </p:sp>
    </p:spTree>
    <p:extLst>
      <p:ext uri="{BB962C8B-B14F-4D97-AF65-F5344CB8AC3E}">
        <p14:creationId xmlns:p14="http://schemas.microsoft.com/office/powerpoint/2010/main" val="18167896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output firmware images and get esptool</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5" name="TextBox 4"/>
          <p:cNvSpPr txBox="1"/>
          <p:nvPr/>
        </p:nvSpPr>
        <p:spPr>
          <a:xfrm>
            <a:off x="1172580" y="2132272"/>
            <a:ext cx="7560840" cy="360098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200" kern="0" dirty="0">
                <a:solidFill>
                  <a:srgbClr val="FFFFFF"/>
                </a:solidFill>
                <a:latin typeface="Calibri"/>
                <a:cs typeface="Calibri"/>
                <a:sym typeface="Calibri"/>
              </a:rPr>
              <a:t>$ cd output/esp32/iotcore_switch_example_latest </a:t>
            </a:r>
          </a:p>
          <a:p>
            <a:pPr hangingPunct="0"/>
            <a:r>
              <a:rPr lang="en-US" altLang="ko-KR" sz="1200" kern="0" dirty="0">
                <a:solidFill>
                  <a:srgbClr val="FFFFFF"/>
                </a:solidFill>
                <a:latin typeface="Calibri"/>
                <a:cs typeface="Calibri"/>
                <a:sym typeface="Calibri"/>
              </a:rPr>
              <a:t>$ ls -al</a:t>
            </a:r>
          </a:p>
          <a:p>
            <a:pPr hangingPunct="0"/>
            <a:r>
              <a:rPr lang="en-US" altLang="ko-KR" sz="1200" kern="0" dirty="0">
                <a:solidFill>
                  <a:srgbClr val="FFFFFF"/>
                </a:solidFill>
                <a:latin typeface="Calibri"/>
                <a:cs typeface="Calibri"/>
                <a:sym typeface="Calibri"/>
              </a:rPr>
              <a:t>total 1952</a:t>
            </a:r>
          </a:p>
          <a:p>
            <a:pPr hangingPunct="0"/>
            <a:r>
              <a:rPr lang="en-US" altLang="ko-KR" sz="1200" kern="0" dirty="0">
                <a:solidFill>
                  <a:srgbClr val="FFFFFF"/>
                </a:solidFill>
                <a:latin typeface="Calibri"/>
                <a:cs typeface="Calibri"/>
                <a:sym typeface="Calibri"/>
              </a:rPr>
              <a:t>drwxr-xr-x  7 nani  staff     224 12 13 17:17 .</a:t>
            </a:r>
          </a:p>
          <a:p>
            <a:pPr hangingPunct="0"/>
            <a:r>
              <a:rPr lang="en-US" altLang="ko-KR" sz="1200" kern="0" dirty="0">
                <a:solidFill>
                  <a:srgbClr val="FFFFFF"/>
                </a:solidFill>
                <a:latin typeface="Calibri"/>
                <a:cs typeface="Calibri"/>
                <a:sym typeface="Calibri"/>
              </a:rPr>
              <a:t>drwxr-xr-x  4 nani  staff     128 12 13 17:17 ..</a:t>
            </a:r>
          </a:p>
          <a:p>
            <a:pPr hangingPunct="0"/>
            <a:r>
              <a:rPr lang="en-US" altLang="ko-KR" sz="1200" kern="0" dirty="0">
                <a:solidFill>
                  <a:srgbClr val="FFFFFF"/>
                </a:solidFill>
                <a:latin typeface="Calibri"/>
                <a:cs typeface="Calibri"/>
                <a:sym typeface="Calibri"/>
              </a:rPr>
              <a:t>-rw-r—r—  1 nani  staff   24672 12 13 17:17 bootloader.bin</a:t>
            </a:r>
          </a:p>
          <a:p>
            <a:pPr hangingPunct="0"/>
            <a:r>
              <a:rPr lang="en-US" altLang="ko-KR" sz="1200" kern="0" dirty="0">
                <a:solidFill>
                  <a:srgbClr val="FFFFFF"/>
                </a:solidFill>
                <a:latin typeface="Calibri"/>
                <a:cs typeface="Calibri"/>
                <a:sym typeface="Calibri"/>
              </a:rPr>
              <a:t>drwxr-xr-x  8 nani  staff     256 12 13 17:17 debug</a:t>
            </a:r>
          </a:p>
          <a:p>
            <a:pPr hangingPunct="0"/>
            <a:r>
              <a:rPr lang="en-US" altLang="ko-KR" sz="1200" kern="0" dirty="0">
                <a:solidFill>
                  <a:srgbClr val="FFFFFF"/>
                </a:solidFill>
                <a:latin typeface="Calibri"/>
                <a:cs typeface="Calibri"/>
                <a:sym typeface="Calibri"/>
              </a:rPr>
              <a:t>-rw-r—r—  1 nani  staff    8192 12 13 17:17 ota_data_initial.bin</a:t>
            </a:r>
          </a:p>
          <a:p>
            <a:pPr hangingPunct="0"/>
            <a:r>
              <a:rPr lang="en-US" altLang="ko-KR" sz="1200" kern="0" dirty="0">
                <a:solidFill>
                  <a:srgbClr val="FFFFFF"/>
                </a:solidFill>
                <a:latin typeface="Calibri"/>
                <a:cs typeface="Calibri"/>
                <a:sym typeface="Calibri"/>
              </a:rPr>
              <a:t>-rw-r—r—  1 nani  staff    3072 12 13 17:17 partition-table.bin</a:t>
            </a:r>
          </a:p>
          <a:p>
            <a:pPr hangingPunct="0"/>
            <a:r>
              <a:rPr lang="en-US" altLang="ko-KR" sz="1200" kern="0" dirty="0">
                <a:solidFill>
                  <a:srgbClr val="FFFFFF"/>
                </a:solidFill>
                <a:latin typeface="Calibri"/>
                <a:cs typeface="Calibri"/>
                <a:sym typeface="Calibri"/>
              </a:rPr>
              <a:t>-rw-r—r—  1 nani  staff  955696 12 13 17:17 switch_example.bin </a:t>
            </a:r>
          </a:p>
          <a:p>
            <a:pPr hangingPunct="0"/>
            <a:r>
              <a:rPr lang="en-US" altLang="ko-KR" sz="1200" kern="0" dirty="0">
                <a:solidFill>
                  <a:srgbClr val="FFFFFF"/>
                </a:solidFill>
                <a:latin typeface="Calibri"/>
                <a:cs typeface="Calibri"/>
                <a:sym typeface="Calibri"/>
              </a:rPr>
              <a:t>$ </a:t>
            </a:r>
            <a:r>
              <a:rPr lang="en-US" altLang="ko-KR" sz="1200" kern="0" dirty="0">
                <a:solidFill>
                  <a:srgbClr val="00B0F0"/>
                </a:solidFill>
                <a:latin typeface="Calibri"/>
                <a:cs typeface="Calibri"/>
                <a:sym typeface="Calibri"/>
              </a:rPr>
              <a:t>git clone https://github.com/espressif/esptool.git</a:t>
            </a:r>
          </a:p>
          <a:p>
            <a:pPr hangingPunct="0"/>
            <a:r>
              <a:rPr lang="en-US" altLang="ko-KR" sz="1200" kern="0" dirty="0">
                <a:solidFill>
                  <a:srgbClr val="FFFFFF"/>
                </a:solidFill>
                <a:latin typeface="Calibri"/>
                <a:cs typeface="Calibri"/>
                <a:sym typeface="Calibri"/>
              </a:rPr>
              <a:t>Cloning into 'esptool'...</a:t>
            </a:r>
          </a:p>
          <a:p>
            <a:pPr hangingPunct="0"/>
            <a:r>
              <a:rPr lang="en-US" altLang="ko-KR" sz="1200" kern="0" dirty="0">
                <a:solidFill>
                  <a:srgbClr val="FFFFFF"/>
                </a:solidFill>
                <a:latin typeface="Calibri"/>
                <a:cs typeface="Calibri"/>
                <a:sym typeface="Calibri"/>
              </a:rPr>
              <a:t>remote: Enumerating objects: 3225, done.</a:t>
            </a:r>
          </a:p>
          <a:p>
            <a:pPr hangingPunct="0"/>
            <a:r>
              <a:rPr lang="en-US" altLang="ko-KR" sz="1200" kern="0" dirty="0">
                <a:solidFill>
                  <a:srgbClr val="FFFFFF"/>
                </a:solidFill>
                <a:latin typeface="Calibri"/>
                <a:cs typeface="Calibri"/>
                <a:sym typeface="Calibri"/>
              </a:rPr>
              <a:t>remote: Counting objects: 100% (262/262), done.</a:t>
            </a:r>
          </a:p>
          <a:p>
            <a:pPr hangingPunct="0"/>
            <a:r>
              <a:rPr lang="en-US" altLang="ko-KR" sz="1200" kern="0" dirty="0">
                <a:solidFill>
                  <a:srgbClr val="FFFFFF"/>
                </a:solidFill>
                <a:latin typeface="Calibri"/>
                <a:cs typeface="Calibri"/>
                <a:sym typeface="Calibri"/>
              </a:rPr>
              <a:t>remote: Compressing objects: 100% (215/215), done.</a:t>
            </a:r>
          </a:p>
          <a:p>
            <a:pPr hangingPunct="0"/>
            <a:r>
              <a:rPr lang="en-US" altLang="ko-KR" sz="1200" kern="0" dirty="0">
                <a:solidFill>
                  <a:srgbClr val="FFFFFF"/>
                </a:solidFill>
                <a:latin typeface="Calibri"/>
                <a:cs typeface="Calibri"/>
                <a:sym typeface="Calibri"/>
              </a:rPr>
              <a:t>remote: Total 3225 (delta 162), reused 144 (delta 47), pack-reused 2963</a:t>
            </a:r>
          </a:p>
          <a:p>
            <a:pPr hangingPunct="0"/>
            <a:r>
              <a:rPr lang="en-US" altLang="ko-KR" sz="1200" kern="0" dirty="0">
                <a:solidFill>
                  <a:srgbClr val="FFFFFF"/>
                </a:solidFill>
                <a:latin typeface="Calibri"/>
                <a:cs typeface="Calibri"/>
                <a:sym typeface="Calibri"/>
              </a:rPr>
              <a:t>Receiving objects: 100% (3225/3225), 10.25 MiB | 7.71 MiB/s, done.</a:t>
            </a:r>
          </a:p>
          <a:p>
            <a:pPr hangingPunct="0"/>
            <a:r>
              <a:rPr lang="en-US" altLang="ko-KR" sz="1200" kern="0" dirty="0">
                <a:solidFill>
                  <a:srgbClr val="FFFFFF"/>
                </a:solidFill>
                <a:latin typeface="Calibri"/>
                <a:cs typeface="Calibri"/>
                <a:sym typeface="Calibri"/>
              </a:rPr>
              <a:t>Resolving deltas: 100% (2032/2032), done.</a:t>
            </a:r>
          </a:p>
          <a:p>
            <a:pPr hangingPunct="0"/>
            <a:r>
              <a:rPr lang="en-US" altLang="ko-KR" sz="1200" kern="0" dirty="0">
                <a:solidFill>
                  <a:srgbClr val="FFFFFF"/>
                </a:solidFill>
                <a:latin typeface="Calibri"/>
                <a:cs typeface="Calibri"/>
                <a:sym typeface="Calibri"/>
              </a:rPr>
              <a:t>Checking connectivity... done.</a:t>
            </a:r>
          </a:p>
        </p:txBody>
      </p:sp>
    </p:spTree>
    <p:extLst>
      <p:ext uri="{BB962C8B-B14F-4D97-AF65-F5344CB8AC3E}">
        <p14:creationId xmlns:p14="http://schemas.microsoft.com/office/powerpoint/2010/main" val="15675867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Install USB serial driver for Windows/Mac/Linux</a:t>
            </a:r>
          </a:p>
          <a:p>
            <a:endParaRPr lang="en-US" altLang="ko-KR" dirty="0"/>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5" name="Rectangle 4"/>
          <p:cNvSpPr txBox="1"/>
          <p:nvPr/>
        </p:nvSpPr>
        <p:spPr>
          <a:xfrm>
            <a:off x="691964" y="1859317"/>
            <a:ext cx="8316413"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buClr>
                <a:srgbClr val="193EB0"/>
              </a:buClr>
              <a:buSzPct val="100000"/>
              <a:buFont typeface="Helvetica"/>
              <a:buChar char="‣"/>
              <a:defRPr sz="1400" u="sng">
                <a:solidFill>
                  <a:srgbClr val="0563C1"/>
                </a:solidFill>
                <a:uFill>
                  <a:solidFill>
                    <a:srgbClr val="0563C1"/>
                  </a:solidFill>
                </a:uFill>
                <a:latin typeface="SamsungOne 400"/>
                <a:ea typeface="SamsungOne 400"/>
                <a:cs typeface="SamsungOne 400"/>
                <a:sym typeface="SamsungOne 400"/>
                <a:hlinkClick r:id="" action="ppaction://noaction"/>
              </a:defRPr>
            </a:lvl1pPr>
          </a:lstStyle>
          <a:p>
            <a:pPr hangingPunct="0">
              <a:defRPr u="none">
                <a:solidFill>
                  <a:srgbClr val="000000"/>
                </a:solidFill>
                <a:uFillTx/>
              </a:defRPr>
            </a:pPr>
            <a:r>
              <a:rPr lang="de-DE" altLang="ko-KR" u="none" kern="0" dirty="0">
                <a:solidFill>
                  <a:srgbClr val="000000"/>
                </a:solidFill>
                <a:uFillTx/>
              </a:rPr>
              <a:t>https://www.silabs.com/developers/usb-to-uart-bridge-vcp-drivers</a:t>
            </a:r>
          </a:p>
        </p:txBody>
      </p:sp>
      <p:pic>
        <p:nvPicPr>
          <p:cNvPr id="2" name="그림 1"/>
          <p:cNvPicPr>
            <a:picLocks noChangeAspect="1"/>
          </p:cNvPicPr>
          <p:nvPr/>
        </p:nvPicPr>
        <p:blipFill>
          <a:blip r:embed="rId3"/>
          <a:stretch>
            <a:fillRect/>
          </a:stretch>
        </p:blipFill>
        <p:spPr>
          <a:xfrm>
            <a:off x="2071705" y="2147649"/>
            <a:ext cx="5762593" cy="4272619"/>
          </a:xfrm>
          <a:prstGeom prst="rect">
            <a:avLst/>
          </a:prstGeom>
        </p:spPr>
      </p:pic>
    </p:spTree>
    <p:extLst>
      <p:ext uri="{BB962C8B-B14F-4D97-AF65-F5344CB8AC3E}">
        <p14:creationId xmlns:p14="http://schemas.microsoft.com/office/powerpoint/2010/main" val="19247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Use </a:t>
            </a:r>
            <a:r>
              <a:rPr lang="en-US" altLang="ko-KR" dirty="0" err="1"/>
              <a:t>esp</a:t>
            </a:r>
            <a:r>
              <a:rPr lang="en-US" altLang="ko-KR" dirty="0"/>
              <a:t> flash tool for Windows</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5" name="Rectangle 4"/>
          <p:cNvSpPr txBox="1"/>
          <p:nvPr/>
        </p:nvSpPr>
        <p:spPr>
          <a:xfrm>
            <a:off x="691964" y="1859317"/>
            <a:ext cx="8316413"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85750" indent="-285750">
              <a:buClr>
                <a:srgbClr val="193EB0"/>
              </a:buClr>
              <a:buSzPct val="100000"/>
              <a:buFont typeface="Helvetica"/>
              <a:buChar char="‣"/>
              <a:defRPr sz="1400" u="sng">
                <a:solidFill>
                  <a:srgbClr val="0563C1"/>
                </a:solidFill>
                <a:uFill>
                  <a:solidFill>
                    <a:srgbClr val="0563C1"/>
                  </a:solidFill>
                </a:uFill>
                <a:latin typeface="SamsungOne 400"/>
                <a:ea typeface="SamsungOne 400"/>
                <a:cs typeface="SamsungOne 400"/>
                <a:sym typeface="SamsungOne 400"/>
                <a:hlinkClick r:id="" action="ppaction://noaction"/>
              </a:defRPr>
            </a:lvl1pPr>
          </a:lstStyle>
          <a:p>
            <a:pPr hangingPunct="0">
              <a:defRPr u="none">
                <a:solidFill>
                  <a:srgbClr val="000000"/>
                </a:solidFill>
                <a:uFillTx/>
              </a:defRPr>
            </a:pPr>
            <a:r>
              <a:rPr lang="en-US" u="none" kern="0" dirty="0">
                <a:solidFill>
                  <a:srgbClr val="000000"/>
                </a:solidFill>
                <a:uFillTx/>
              </a:rPr>
              <a:t>https://www.espressif.com/en/support/download/other-tools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4537" y="4149081"/>
            <a:ext cx="2934110" cy="17718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16625" y="1411574"/>
            <a:ext cx="2756042" cy="489747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573" y="2276872"/>
            <a:ext cx="6243053" cy="118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24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Use esp flash cli for Mac/Linux (1/2)</a:t>
            </a:r>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6" name="TextBox 5"/>
          <p:cNvSpPr txBox="1"/>
          <p:nvPr/>
        </p:nvSpPr>
        <p:spPr>
          <a:xfrm>
            <a:off x="1172580" y="1772817"/>
            <a:ext cx="7560840" cy="455509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 pwd</a:t>
            </a:r>
          </a:p>
          <a:p>
            <a:pPr hangingPunct="0"/>
            <a:r>
              <a:rPr lang="en-US" altLang="ko-KR" sz="1000" kern="0" dirty="0">
                <a:solidFill>
                  <a:srgbClr val="FFFFFF"/>
                </a:solidFill>
                <a:latin typeface="Calibri"/>
                <a:cs typeface="Calibri"/>
                <a:sym typeface="Calibri"/>
              </a:rPr>
              <a:t>/YOUR_ABSOLUTE_PATH/stdk-docker-build/output/esp32/iotcore_switch_example_latest</a:t>
            </a:r>
          </a:p>
          <a:p>
            <a:pPr hangingPunct="0"/>
            <a:r>
              <a:rPr lang="en-US" altLang="ko-KR" sz="1000" kern="0" dirty="0">
                <a:solidFill>
                  <a:srgbClr val="FFFFFF"/>
                </a:solidFill>
                <a:latin typeface="Calibri"/>
                <a:cs typeface="Calibri"/>
                <a:sym typeface="Calibri"/>
              </a:rPr>
              <a:t>$ </a:t>
            </a:r>
            <a:r>
              <a:rPr lang="en-US" altLang="ko-KR" sz="1000" kern="0" dirty="0">
                <a:solidFill>
                  <a:srgbClr val="70AD47"/>
                </a:solidFill>
                <a:latin typeface="Calibri"/>
                <a:cs typeface="Calibri"/>
                <a:sym typeface="Calibri"/>
              </a:rPr>
              <a:t>python3 ../../../esptool/esptool.py -p /dev/tty.SLAB_USBtoUART erase_flash</a:t>
            </a:r>
          </a:p>
          <a:p>
            <a:pPr hangingPunct="0"/>
            <a:r>
              <a:rPr lang="en-US" altLang="ko-KR" sz="1000" kern="0" dirty="0">
                <a:solidFill>
                  <a:srgbClr val="FFFFFF"/>
                </a:solidFill>
                <a:latin typeface="Calibri"/>
                <a:cs typeface="Calibri"/>
                <a:sym typeface="Calibri"/>
              </a:rPr>
              <a:t>esptool.py v3.3-dev</a:t>
            </a:r>
          </a:p>
          <a:p>
            <a:pPr hangingPunct="0"/>
            <a:r>
              <a:rPr lang="en-US" altLang="ko-KR" sz="1000" kern="0" dirty="0">
                <a:solidFill>
                  <a:srgbClr val="FFFFFF"/>
                </a:solidFill>
                <a:latin typeface="Calibri"/>
                <a:cs typeface="Calibri"/>
                <a:sym typeface="Calibri"/>
              </a:rPr>
              <a:t>Serial port /dev/tty.SLAB_USBtoUART</a:t>
            </a:r>
          </a:p>
          <a:p>
            <a:pPr hangingPunct="0"/>
            <a:r>
              <a:rPr lang="en-US" altLang="ko-KR" sz="1000" kern="0" dirty="0">
                <a:solidFill>
                  <a:srgbClr val="FFFFFF"/>
                </a:solidFill>
                <a:latin typeface="Calibri"/>
                <a:cs typeface="Calibri"/>
                <a:sym typeface="Calibri"/>
              </a:rPr>
              <a:t>Connecting.....</a:t>
            </a:r>
          </a:p>
          <a:p>
            <a:pPr hangingPunct="0"/>
            <a:r>
              <a:rPr lang="en-US" altLang="ko-KR" sz="1000" kern="0" dirty="0">
                <a:solidFill>
                  <a:srgbClr val="FFFFFF"/>
                </a:solidFill>
                <a:latin typeface="Calibri"/>
                <a:cs typeface="Calibri"/>
                <a:sym typeface="Calibri"/>
              </a:rPr>
              <a:t>Detecting chip type... Unsupported detection protocol, switching and trying again...</a:t>
            </a:r>
          </a:p>
          <a:p>
            <a:pPr hangingPunct="0"/>
            <a:r>
              <a:rPr lang="en-US" altLang="ko-KR" sz="1000" kern="0" dirty="0">
                <a:solidFill>
                  <a:srgbClr val="FFFFFF"/>
                </a:solidFill>
                <a:latin typeface="Calibri"/>
                <a:cs typeface="Calibri"/>
                <a:sym typeface="Calibri"/>
              </a:rPr>
              <a:t>Connecting...........</a:t>
            </a:r>
          </a:p>
          <a:p>
            <a:pPr hangingPunct="0"/>
            <a:r>
              <a:rPr lang="en-US" altLang="ko-KR" sz="1000" kern="0" dirty="0">
                <a:solidFill>
                  <a:srgbClr val="FFFFFF"/>
                </a:solidFill>
                <a:latin typeface="Calibri"/>
                <a:cs typeface="Calibri"/>
                <a:sym typeface="Calibri"/>
              </a:rPr>
              <a:t>Detecting chip type... ESP32</a:t>
            </a:r>
          </a:p>
          <a:p>
            <a:pPr hangingPunct="0"/>
            <a:r>
              <a:rPr lang="en-US" altLang="ko-KR" sz="1000" kern="0" dirty="0">
                <a:solidFill>
                  <a:srgbClr val="FFFFFF"/>
                </a:solidFill>
                <a:latin typeface="Calibri"/>
                <a:cs typeface="Calibri"/>
                <a:sym typeface="Calibri"/>
              </a:rPr>
              <a:t>Chip is ESP32-D0WD (revision 1)</a:t>
            </a:r>
          </a:p>
          <a:p>
            <a:pPr hangingPunct="0"/>
            <a:r>
              <a:rPr lang="en-US" altLang="ko-KR" sz="1000" kern="0" dirty="0">
                <a:solidFill>
                  <a:srgbClr val="FFFFFF"/>
                </a:solidFill>
                <a:latin typeface="Calibri"/>
                <a:cs typeface="Calibri"/>
                <a:sym typeface="Calibri"/>
              </a:rPr>
              <a:t>Features: WiFi, BT, Dual Core, Coding Scheme None</a:t>
            </a:r>
          </a:p>
          <a:p>
            <a:pPr hangingPunct="0"/>
            <a:r>
              <a:rPr lang="en-US" altLang="ko-KR" sz="1000" kern="0" dirty="0">
                <a:solidFill>
                  <a:srgbClr val="FFFFFF"/>
                </a:solidFill>
                <a:latin typeface="Calibri"/>
                <a:cs typeface="Calibri"/>
                <a:sym typeface="Calibri"/>
              </a:rPr>
              <a:t>Crystal is 40MHz</a:t>
            </a:r>
          </a:p>
          <a:p>
            <a:pPr hangingPunct="0"/>
            <a:r>
              <a:rPr lang="en-US" altLang="ko-KR" sz="1000" kern="0" dirty="0">
                <a:solidFill>
                  <a:srgbClr val="FFFFFF"/>
                </a:solidFill>
                <a:latin typeface="Calibri"/>
                <a:cs typeface="Calibri"/>
                <a:sym typeface="Calibri"/>
              </a:rPr>
              <a:t>MAC: 30:ae:a4:97:48:d8</a:t>
            </a:r>
          </a:p>
          <a:p>
            <a:pPr hangingPunct="0"/>
            <a:r>
              <a:rPr lang="en-US" altLang="ko-KR" sz="1000" kern="0" dirty="0">
                <a:solidFill>
                  <a:srgbClr val="FFFFFF"/>
                </a:solidFill>
                <a:latin typeface="Calibri"/>
                <a:cs typeface="Calibri"/>
                <a:sym typeface="Calibri"/>
              </a:rPr>
              <a:t>Uploading stub...</a:t>
            </a:r>
          </a:p>
          <a:p>
            <a:pPr hangingPunct="0"/>
            <a:r>
              <a:rPr lang="en-US" altLang="ko-KR" sz="1000" kern="0" dirty="0">
                <a:solidFill>
                  <a:srgbClr val="FFFFFF"/>
                </a:solidFill>
                <a:latin typeface="Calibri"/>
                <a:cs typeface="Calibri"/>
                <a:sym typeface="Calibri"/>
              </a:rPr>
              <a:t>Running stub...</a:t>
            </a:r>
          </a:p>
          <a:p>
            <a:pPr hangingPunct="0"/>
            <a:r>
              <a:rPr lang="en-US" altLang="ko-KR" sz="1000" kern="0" dirty="0">
                <a:solidFill>
                  <a:srgbClr val="FFFFFF"/>
                </a:solidFill>
                <a:latin typeface="Calibri"/>
                <a:cs typeface="Calibri"/>
                <a:sym typeface="Calibri"/>
              </a:rPr>
              <a:t>Stub running...</a:t>
            </a:r>
          </a:p>
          <a:p>
            <a:pPr hangingPunct="0"/>
            <a:r>
              <a:rPr lang="en-US" altLang="ko-KR" sz="1000" kern="0" dirty="0">
                <a:solidFill>
                  <a:srgbClr val="FFFFFF"/>
                </a:solidFill>
                <a:latin typeface="Calibri"/>
                <a:cs typeface="Calibri"/>
                <a:sym typeface="Calibri"/>
              </a:rPr>
              <a:t>Erasing flash (this may take a while)...</a:t>
            </a:r>
          </a:p>
          <a:p>
            <a:pPr hangingPunct="0"/>
            <a:r>
              <a:rPr lang="en-US" altLang="ko-KR" sz="1000" kern="0" dirty="0">
                <a:solidFill>
                  <a:srgbClr val="FFFFFF"/>
                </a:solidFill>
                <a:latin typeface="Calibri"/>
                <a:cs typeface="Calibri"/>
                <a:sym typeface="Calibri"/>
              </a:rPr>
              <a:t>Chip erase completed successfully in 8.5s</a:t>
            </a:r>
          </a:p>
          <a:p>
            <a:pPr hangingPunct="0"/>
            <a:r>
              <a:rPr lang="en-US" altLang="ko-KR" sz="1000" kern="0" dirty="0">
                <a:solidFill>
                  <a:srgbClr val="FFFFFF"/>
                </a:solidFill>
                <a:latin typeface="Calibri"/>
                <a:cs typeface="Calibri"/>
                <a:sym typeface="Calibri"/>
              </a:rPr>
              <a:t>Hard resetting via RTS pin...</a:t>
            </a:r>
          </a:p>
          <a:p>
            <a:pPr hangingPunct="0"/>
            <a:r>
              <a:rPr lang="en-US" altLang="ko-KR" sz="1000" kern="0" dirty="0">
                <a:solidFill>
                  <a:srgbClr val="FFFFFF"/>
                </a:solidFill>
                <a:latin typeface="Calibri"/>
                <a:cs typeface="Calibri"/>
                <a:sym typeface="Calibri"/>
              </a:rPr>
              <a:t>$ </a:t>
            </a:r>
            <a:r>
              <a:rPr lang="en-US" altLang="ko-KR" sz="1000" kern="0" dirty="0">
                <a:solidFill>
                  <a:srgbClr val="4472C4"/>
                </a:solidFill>
                <a:latin typeface="Calibri"/>
                <a:cs typeface="Calibri"/>
                <a:sym typeface="Calibri"/>
              </a:rPr>
              <a:t>python3 ../../../esptool/esptool.py -p /dev/tty.usbserial-0001 -b 460800 --before default_reset --after hard_reset write_flash --flash_mode dio --flash_size detect --flash_freq 40m 0x1000 ./bootloader.bin 0x8000 ./partition-table.bin 0x11000 ./ota_data_initial.bin 0x20000 ./switch_example.bin</a:t>
            </a:r>
          </a:p>
          <a:p>
            <a:pPr hangingPunct="0"/>
            <a:r>
              <a:rPr lang="en-US" altLang="ko-KR" sz="1000" kern="0" dirty="0">
                <a:solidFill>
                  <a:srgbClr val="FFFFFF"/>
                </a:solidFill>
                <a:latin typeface="Calibri"/>
                <a:cs typeface="Calibri"/>
                <a:sym typeface="Calibri"/>
              </a:rPr>
              <a:t>esptool.py v3.3-dev</a:t>
            </a:r>
          </a:p>
          <a:p>
            <a:pPr hangingPunct="0"/>
            <a:r>
              <a:rPr lang="en-US" altLang="ko-KR" sz="1000" kern="0" dirty="0">
                <a:solidFill>
                  <a:srgbClr val="FFFFFF"/>
                </a:solidFill>
                <a:latin typeface="Calibri"/>
                <a:cs typeface="Calibri"/>
                <a:sym typeface="Calibri"/>
              </a:rPr>
              <a:t>Serial port /dev/tty.usbserial-0001</a:t>
            </a:r>
          </a:p>
          <a:p>
            <a:pPr hangingPunct="0"/>
            <a:r>
              <a:rPr lang="en-US" altLang="ko-KR" sz="1000" kern="0" dirty="0">
                <a:solidFill>
                  <a:srgbClr val="FFFFFF"/>
                </a:solidFill>
                <a:latin typeface="Calibri"/>
                <a:cs typeface="Calibri"/>
                <a:sym typeface="Calibri"/>
              </a:rPr>
              <a:t>Connecting...........</a:t>
            </a:r>
          </a:p>
          <a:p>
            <a:pPr hangingPunct="0"/>
            <a:r>
              <a:rPr lang="en-US" altLang="ko-KR" sz="1000" kern="0" dirty="0">
                <a:solidFill>
                  <a:srgbClr val="FFFFFF"/>
                </a:solidFill>
                <a:latin typeface="Calibri"/>
                <a:cs typeface="Calibri"/>
                <a:sym typeface="Calibri"/>
              </a:rPr>
              <a:t>Detecting chip type... Unsupported detection protocol, switching and trying again...</a:t>
            </a:r>
          </a:p>
          <a:p>
            <a:pPr hangingPunct="0"/>
            <a:r>
              <a:rPr lang="en-US" altLang="ko-KR" sz="1000" kern="0" dirty="0">
                <a:solidFill>
                  <a:srgbClr val="FFFFFF"/>
                </a:solidFill>
                <a:latin typeface="Calibri"/>
                <a:cs typeface="Calibri"/>
                <a:sym typeface="Calibri"/>
              </a:rPr>
              <a:t>Connecting....</a:t>
            </a:r>
          </a:p>
          <a:p>
            <a:pPr hangingPunct="0"/>
            <a:r>
              <a:rPr lang="en-US" altLang="ko-KR" sz="1000" kern="0" dirty="0">
                <a:solidFill>
                  <a:srgbClr val="FFFFFF"/>
                </a:solidFill>
                <a:latin typeface="Calibri"/>
                <a:cs typeface="Calibri"/>
                <a:sym typeface="Calibri"/>
              </a:rPr>
              <a:t>Detecting chip type... ESP32</a:t>
            </a:r>
          </a:p>
          <a:p>
            <a:pPr hangingPunct="0"/>
            <a:r>
              <a:rPr lang="en-US" altLang="ko-KR" sz="1000" kern="0" dirty="0">
                <a:solidFill>
                  <a:srgbClr val="FFFFFF"/>
                </a:solidFill>
                <a:latin typeface="Calibri"/>
                <a:cs typeface="Calibri"/>
                <a:sym typeface="Calibri"/>
              </a:rPr>
              <a:t>Chip is ESP32-D0WDQ6 (revision 1)</a:t>
            </a:r>
          </a:p>
        </p:txBody>
      </p:sp>
    </p:spTree>
    <p:extLst>
      <p:ext uri="{BB962C8B-B14F-4D97-AF65-F5344CB8AC3E}">
        <p14:creationId xmlns:p14="http://schemas.microsoft.com/office/powerpoint/2010/main" val="42678942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Use esp flash cli for Mac &amp; Linux (2/2)</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6" name="TextBox 5"/>
          <p:cNvSpPr txBox="1"/>
          <p:nvPr/>
        </p:nvSpPr>
        <p:spPr>
          <a:xfrm>
            <a:off x="1172580" y="1818738"/>
            <a:ext cx="7560840" cy="455509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Features: WiFi, BT, Dual Core, 240MHz, VRef calibration in efuse, Coding Scheme None</a:t>
            </a:r>
          </a:p>
          <a:p>
            <a:pPr hangingPunct="0"/>
            <a:r>
              <a:rPr lang="en-US" altLang="ko-KR" sz="1000" kern="0" dirty="0">
                <a:solidFill>
                  <a:srgbClr val="FFFFFF"/>
                </a:solidFill>
                <a:latin typeface="Calibri"/>
                <a:cs typeface="Calibri"/>
                <a:sym typeface="Calibri"/>
              </a:rPr>
              <a:t>Crystal is 40MHz</a:t>
            </a:r>
          </a:p>
          <a:p>
            <a:pPr hangingPunct="0"/>
            <a:r>
              <a:rPr lang="en-US" altLang="ko-KR" sz="1000" kern="0" dirty="0">
                <a:solidFill>
                  <a:srgbClr val="FFFFFF"/>
                </a:solidFill>
                <a:latin typeface="Calibri"/>
                <a:cs typeface="Calibri"/>
                <a:sym typeface="Calibri"/>
              </a:rPr>
              <a:t>MAC: YOUR_ESP32_MAC_ADDRESS</a:t>
            </a:r>
          </a:p>
          <a:p>
            <a:pPr hangingPunct="0"/>
            <a:r>
              <a:rPr lang="en-US" altLang="ko-KR" sz="1000" kern="0" dirty="0">
                <a:solidFill>
                  <a:srgbClr val="FFFFFF"/>
                </a:solidFill>
                <a:latin typeface="Calibri"/>
                <a:cs typeface="Calibri"/>
                <a:sym typeface="Calibri"/>
              </a:rPr>
              <a:t>Uploading stub...</a:t>
            </a:r>
          </a:p>
          <a:p>
            <a:pPr hangingPunct="0"/>
            <a:r>
              <a:rPr lang="en-US" altLang="ko-KR" sz="1000" kern="0" dirty="0">
                <a:solidFill>
                  <a:srgbClr val="FFFFFF"/>
                </a:solidFill>
                <a:latin typeface="Calibri"/>
                <a:cs typeface="Calibri"/>
                <a:sym typeface="Calibri"/>
              </a:rPr>
              <a:t>Running stub...</a:t>
            </a:r>
          </a:p>
          <a:p>
            <a:pPr hangingPunct="0"/>
            <a:r>
              <a:rPr lang="en-US" altLang="ko-KR" sz="1000" kern="0" dirty="0">
                <a:solidFill>
                  <a:srgbClr val="FFFFFF"/>
                </a:solidFill>
                <a:latin typeface="Calibri"/>
                <a:cs typeface="Calibri"/>
                <a:sym typeface="Calibri"/>
              </a:rPr>
              <a:t>Stub running...</a:t>
            </a:r>
          </a:p>
          <a:p>
            <a:pPr hangingPunct="0"/>
            <a:r>
              <a:rPr lang="en-US" altLang="ko-KR" sz="1000" kern="0" dirty="0">
                <a:solidFill>
                  <a:srgbClr val="FFFFFF"/>
                </a:solidFill>
                <a:latin typeface="Calibri"/>
                <a:cs typeface="Calibri"/>
                <a:sym typeface="Calibri"/>
              </a:rPr>
              <a:t>Changing baud rate to 460800</a:t>
            </a:r>
          </a:p>
          <a:p>
            <a:pPr hangingPunct="0"/>
            <a:r>
              <a:rPr lang="en-US" altLang="ko-KR" sz="1000" kern="0" dirty="0">
                <a:solidFill>
                  <a:srgbClr val="FFFFFF"/>
                </a:solidFill>
                <a:latin typeface="Calibri"/>
                <a:cs typeface="Calibri"/>
                <a:sym typeface="Calibri"/>
              </a:rPr>
              <a:t>Changed.</a:t>
            </a:r>
          </a:p>
          <a:p>
            <a:pPr hangingPunct="0"/>
            <a:r>
              <a:rPr lang="en-US" altLang="ko-KR" sz="1000" kern="0" dirty="0">
                <a:solidFill>
                  <a:srgbClr val="FFFFFF"/>
                </a:solidFill>
                <a:latin typeface="Calibri"/>
                <a:cs typeface="Calibri"/>
                <a:sym typeface="Calibri"/>
              </a:rPr>
              <a:t>Configuring flash size…</a:t>
            </a:r>
          </a:p>
          <a:p>
            <a:pPr hangingPunct="0"/>
            <a:r>
              <a:rPr lang="en-US" altLang="ko-KR" sz="1000" kern="0" dirty="0">
                <a:solidFill>
                  <a:srgbClr val="FFFFFF"/>
                </a:solidFill>
                <a:latin typeface="Calibri"/>
                <a:cs typeface="Calibri"/>
                <a:sym typeface="Calibri"/>
              </a:rPr>
              <a:t>Auto-detected Flash size: 4MB</a:t>
            </a:r>
          </a:p>
          <a:p>
            <a:pPr hangingPunct="0"/>
            <a:r>
              <a:rPr lang="en-US" altLang="ko-KR" sz="1000" kern="0" dirty="0">
                <a:solidFill>
                  <a:srgbClr val="FFFFFF"/>
                </a:solidFill>
                <a:latin typeface="Calibri"/>
                <a:cs typeface="Calibri"/>
                <a:sym typeface="Calibri"/>
              </a:rPr>
              <a:t>Flash will be erased from 0x00001000 to 0x00007fff…</a:t>
            </a:r>
          </a:p>
          <a:p>
            <a:pPr hangingPunct="0"/>
            <a:r>
              <a:rPr lang="en-US" altLang="ko-KR" sz="1000" kern="0" dirty="0">
                <a:solidFill>
                  <a:srgbClr val="FFFFFF"/>
                </a:solidFill>
                <a:latin typeface="Calibri"/>
                <a:cs typeface="Calibri"/>
                <a:sym typeface="Calibri"/>
              </a:rPr>
              <a:t>Flash will be erased from 0x00008000 to 0x00008fff…</a:t>
            </a:r>
          </a:p>
          <a:p>
            <a:pPr hangingPunct="0"/>
            <a:r>
              <a:rPr lang="en-US" altLang="ko-KR" sz="1000" kern="0" dirty="0">
                <a:solidFill>
                  <a:srgbClr val="FFFFFF"/>
                </a:solidFill>
                <a:latin typeface="Calibri"/>
                <a:cs typeface="Calibri"/>
                <a:sym typeface="Calibri"/>
              </a:rPr>
              <a:t>Flash will be erased from 0x00011000 to 0x00012fff…</a:t>
            </a:r>
          </a:p>
          <a:p>
            <a:pPr hangingPunct="0"/>
            <a:r>
              <a:rPr lang="en-US" altLang="ko-KR" sz="1000" kern="0" dirty="0">
                <a:solidFill>
                  <a:srgbClr val="FFFFFF"/>
                </a:solidFill>
                <a:latin typeface="Calibri"/>
                <a:cs typeface="Calibri"/>
                <a:sym typeface="Calibri"/>
              </a:rPr>
              <a:t>Flash will be erased from 0x00020000 to 0x00109fff…</a:t>
            </a:r>
          </a:p>
          <a:p>
            <a:pPr hangingPunct="0"/>
            <a:r>
              <a:rPr lang="en-US" altLang="ko-KR" sz="1000" kern="0" dirty="0">
                <a:solidFill>
                  <a:srgbClr val="FFFFFF"/>
                </a:solidFill>
                <a:latin typeface="Calibri"/>
                <a:cs typeface="Calibri"/>
                <a:sym typeface="Calibri"/>
              </a:rPr>
              <a:t>Compressed 24672 bytes to 14685…</a:t>
            </a:r>
          </a:p>
          <a:p>
            <a:pPr hangingPunct="0"/>
            <a:r>
              <a:rPr lang="en-US" altLang="ko-KR" sz="1000" kern="0" dirty="0">
                <a:solidFill>
                  <a:srgbClr val="FFFFFF"/>
                </a:solidFill>
                <a:latin typeface="Calibri"/>
                <a:cs typeface="Calibri"/>
                <a:sym typeface="Calibri"/>
              </a:rPr>
              <a:t>Wrote 24672 bytes (14685 compressed) at 0x00001000 in 0.8 seconds (effective 250.0 kbit/s)…</a:t>
            </a:r>
          </a:p>
          <a:p>
            <a:pPr hangingPunct="0"/>
            <a:r>
              <a:rPr lang="en-US" altLang="ko-KR" sz="1000" kern="0" dirty="0">
                <a:solidFill>
                  <a:srgbClr val="FFFFFF"/>
                </a:solidFill>
                <a:latin typeface="Calibri"/>
                <a:cs typeface="Calibri"/>
                <a:sym typeface="Calibri"/>
              </a:rPr>
              <a:t>Hash of data verified.</a:t>
            </a:r>
          </a:p>
          <a:p>
            <a:pPr hangingPunct="0"/>
            <a:r>
              <a:rPr lang="en-US" altLang="ko-KR" sz="1000" kern="0" dirty="0">
                <a:solidFill>
                  <a:srgbClr val="FFFFFF"/>
                </a:solidFill>
                <a:latin typeface="Calibri"/>
                <a:cs typeface="Calibri"/>
                <a:sym typeface="Calibri"/>
              </a:rPr>
              <a:t>Compressed 3072 bytes to 151…</a:t>
            </a:r>
          </a:p>
          <a:p>
            <a:pPr hangingPunct="0"/>
            <a:r>
              <a:rPr lang="en-US" altLang="ko-KR" sz="1000" kern="0" dirty="0">
                <a:solidFill>
                  <a:srgbClr val="FFFFFF"/>
                </a:solidFill>
                <a:latin typeface="Calibri"/>
                <a:cs typeface="Calibri"/>
                <a:sym typeface="Calibri"/>
              </a:rPr>
              <a:t>Wrote 3072 bytes (151 compressed) at 0x00008000 in 0.1 seconds (effective 247.9 kbit/s)…</a:t>
            </a:r>
          </a:p>
          <a:p>
            <a:pPr hangingPunct="0"/>
            <a:r>
              <a:rPr lang="en-US" altLang="ko-KR" sz="1000" kern="0" dirty="0">
                <a:solidFill>
                  <a:srgbClr val="FFFFFF"/>
                </a:solidFill>
                <a:latin typeface="Calibri"/>
                <a:cs typeface="Calibri"/>
                <a:sym typeface="Calibri"/>
              </a:rPr>
              <a:t>Hash of data verified.</a:t>
            </a:r>
          </a:p>
          <a:p>
            <a:pPr hangingPunct="0"/>
            <a:r>
              <a:rPr lang="en-US" altLang="ko-KR" sz="1000" kern="0" dirty="0">
                <a:solidFill>
                  <a:srgbClr val="FFFFFF"/>
                </a:solidFill>
                <a:latin typeface="Calibri"/>
                <a:cs typeface="Calibri"/>
                <a:sym typeface="Calibri"/>
              </a:rPr>
              <a:t>Compressed 8192 bytes to 31…</a:t>
            </a:r>
          </a:p>
          <a:p>
            <a:pPr hangingPunct="0"/>
            <a:r>
              <a:rPr lang="en-US" altLang="ko-KR" sz="1000" kern="0" dirty="0">
                <a:solidFill>
                  <a:srgbClr val="FFFFFF"/>
                </a:solidFill>
                <a:latin typeface="Calibri"/>
                <a:cs typeface="Calibri"/>
                <a:sym typeface="Calibri"/>
              </a:rPr>
              <a:t>Wrote 8192 bytes (31 compressed) at 0x00011000 in 0.1 seconds (effective 451.2 kbit/s)…</a:t>
            </a:r>
          </a:p>
          <a:p>
            <a:pPr hangingPunct="0"/>
            <a:r>
              <a:rPr lang="en-US" altLang="ko-KR" sz="1000" kern="0" dirty="0">
                <a:solidFill>
                  <a:srgbClr val="FFFFFF"/>
                </a:solidFill>
                <a:latin typeface="Calibri"/>
                <a:cs typeface="Calibri"/>
                <a:sym typeface="Calibri"/>
              </a:rPr>
              <a:t>Hash of data verified.</a:t>
            </a:r>
          </a:p>
          <a:p>
            <a:pPr hangingPunct="0"/>
            <a:r>
              <a:rPr lang="en-US" altLang="ko-KR" sz="1000" kern="0" dirty="0">
                <a:solidFill>
                  <a:srgbClr val="FFFFFF"/>
                </a:solidFill>
                <a:latin typeface="Calibri"/>
                <a:cs typeface="Calibri"/>
                <a:sym typeface="Calibri"/>
              </a:rPr>
              <a:t>Compressed 955648 bytes to 616526…</a:t>
            </a:r>
          </a:p>
          <a:p>
            <a:pPr hangingPunct="0"/>
            <a:r>
              <a:rPr lang="en-US" altLang="ko-KR" sz="1000" kern="0" dirty="0">
                <a:solidFill>
                  <a:srgbClr val="FFFFFF"/>
                </a:solidFill>
                <a:latin typeface="Calibri"/>
                <a:cs typeface="Calibri"/>
                <a:sym typeface="Calibri"/>
              </a:rPr>
              <a:t>Wrote 955648 bytes (616526 compressed) at 0x00020000 in 15.1 seconds (effective 505.3 kbit/s)…</a:t>
            </a:r>
          </a:p>
          <a:p>
            <a:pPr hangingPunct="0"/>
            <a:r>
              <a:rPr lang="en-US" altLang="ko-KR" sz="1000" kern="0" dirty="0">
                <a:solidFill>
                  <a:srgbClr val="FFFFFF"/>
                </a:solidFill>
                <a:latin typeface="Calibri"/>
                <a:cs typeface="Calibri"/>
                <a:sym typeface="Calibri"/>
              </a:rPr>
              <a:t>Hash of data verified.</a:t>
            </a:r>
          </a:p>
          <a:p>
            <a:pPr hangingPunct="0"/>
            <a:endParaRPr lang="en-US" altLang="ko-KR" sz="1000" kern="0" dirty="0">
              <a:solidFill>
                <a:srgbClr val="FFFFFF"/>
              </a:solidFill>
              <a:latin typeface="Calibri"/>
              <a:cs typeface="Calibri"/>
              <a:sym typeface="Calibri"/>
            </a:endParaRPr>
          </a:p>
          <a:p>
            <a:pPr hangingPunct="0"/>
            <a:r>
              <a:rPr lang="en-US" altLang="ko-KR" sz="1000" kern="0" dirty="0">
                <a:solidFill>
                  <a:srgbClr val="FFFFFF"/>
                </a:solidFill>
                <a:latin typeface="Calibri"/>
                <a:cs typeface="Calibri"/>
                <a:sym typeface="Calibri"/>
              </a:rPr>
              <a:t>Leaving…</a:t>
            </a:r>
          </a:p>
          <a:p>
            <a:pPr hangingPunct="0"/>
            <a:r>
              <a:rPr lang="en-US" altLang="ko-KR" sz="1000" kern="0" dirty="0">
                <a:solidFill>
                  <a:srgbClr val="FFFFFF"/>
                </a:solidFill>
                <a:latin typeface="Calibri"/>
                <a:cs typeface="Calibri"/>
                <a:sym typeface="Calibri"/>
              </a:rPr>
              <a:t>Hard resetting via RTS pin…</a:t>
            </a:r>
          </a:p>
        </p:txBody>
      </p:sp>
    </p:spTree>
    <p:extLst>
      <p:ext uri="{BB962C8B-B14F-4D97-AF65-F5344CB8AC3E}">
        <p14:creationId xmlns:p14="http://schemas.microsoft.com/office/powerpoint/2010/main" val="1446122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esp32 booting status whether it’s normal or not (1/3)</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6" name="TextBox 5"/>
          <p:cNvSpPr txBox="1"/>
          <p:nvPr/>
        </p:nvSpPr>
        <p:spPr>
          <a:xfrm>
            <a:off x="1172580" y="1818738"/>
            <a:ext cx="7560840" cy="455509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 </a:t>
            </a:r>
            <a:r>
              <a:rPr lang="en-US" altLang="ko-KR" sz="1000" kern="0" dirty="0">
                <a:solidFill>
                  <a:srgbClr val="FFFF00"/>
                </a:solidFill>
                <a:latin typeface="Calibri"/>
                <a:cs typeface="Calibri"/>
                <a:sym typeface="Calibri"/>
              </a:rPr>
              <a:t>miniterm.py --raw --eol CR --encoding ascii /dev/tty.SLAB_USBtoUART 115200</a:t>
            </a:r>
          </a:p>
          <a:p>
            <a:pPr hangingPunct="0"/>
            <a:r>
              <a:rPr lang="en-US" altLang="ko-KR" sz="1000" kern="0" dirty="0">
                <a:solidFill>
                  <a:srgbClr val="FFFFFF"/>
                </a:solidFill>
                <a:latin typeface="Calibri"/>
                <a:cs typeface="Calibri"/>
                <a:sym typeface="Calibri"/>
              </a:rPr>
              <a:t>--- Miniterm on /dev/tty.SLAB_USBtoUART  115200,8,N,1 ---</a:t>
            </a:r>
          </a:p>
          <a:p>
            <a:pPr hangingPunct="0"/>
            <a:r>
              <a:rPr lang="en-US" altLang="ko-KR" sz="1000" kern="0" dirty="0">
                <a:solidFill>
                  <a:srgbClr val="FFFFFF"/>
                </a:solidFill>
                <a:latin typeface="Calibri"/>
                <a:cs typeface="Calibri"/>
                <a:sym typeface="Calibri"/>
              </a:rPr>
              <a:t>--- Quit: Ctrl+] | Menu: Ctrl+T | Help: Ctrl+T followed by Ctrl+H ---</a:t>
            </a:r>
          </a:p>
          <a:p>
            <a:pPr hangingPunct="0"/>
            <a:r>
              <a:rPr lang="en-US" altLang="ko-KR" sz="1000" kern="0" dirty="0">
                <a:solidFill>
                  <a:srgbClr val="FFFFFF"/>
                </a:solidFill>
                <a:latin typeface="Calibri"/>
                <a:cs typeface="Calibri"/>
                <a:sym typeface="Calibri"/>
              </a:rPr>
              <a:t>MSH?HH???0x1 (POWERON_RESET),boot:0x13 (SPI_FAST_FLASH_BOOT)</a:t>
            </a:r>
          </a:p>
          <a:p>
            <a:pPr hangingPunct="0"/>
            <a:r>
              <a:rPr lang="en-US" altLang="ko-KR" sz="1000" kern="0" dirty="0">
                <a:solidFill>
                  <a:srgbClr val="FFFFFF"/>
                </a:solidFill>
                <a:latin typeface="Calibri"/>
                <a:cs typeface="Calibri"/>
                <a:sym typeface="Calibri"/>
              </a:rPr>
              <a:t>configsip: 0, SPIWP:0xee</a:t>
            </a:r>
          </a:p>
          <a:p>
            <a:pPr hangingPunct="0"/>
            <a:r>
              <a:rPr lang="en-US" altLang="ko-KR" sz="1000" kern="0" dirty="0">
                <a:solidFill>
                  <a:srgbClr val="FFFFFF"/>
                </a:solidFill>
                <a:latin typeface="Calibri"/>
                <a:cs typeface="Calibri"/>
                <a:sym typeface="Calibri"/>
              </a:rPr>
              <a:t>clk_drv:0x00,q_drv:0x00,d_drv:0x00,cs0_drv:0x00,hd_drv:0x00,wp_drv:0x00</a:t>
            </a:r>
          </a:p>
          <a:p>
            <a:pPr hangingPunct="0"/>
            <a:r>
              <a:rPr lang="en-US" altLang="ko-KR" sz="1000" kern="0" dirty="0">
                <a:solidFill>
                  <a:srgbClr val="FFFFFF"/>
                </a:solidFill>
                <a:latin typeface="Calibri"/>
                <a:cs typeface="Calibri"/>
                <a:sym typeface="Calibri"/>
              </a:rPr>
              <a:t>mode:DIO, clock div:2</a:t>
            </a:r>
          </a:p>
          <a:p>
            <a:pPr hangingPunct="0"/>
            <a:r>
              <a:rPr lang="en-US" altLang="ko-KR" sz="1000" kern="0" dirty="0">
                <a:solidFill>
                  <a:srgbClr val="FFFFFF"/>
                </a:solidFill>
                <a:latin typeface="Calibri"/>
                <a:cs typeface="Calibri"/>
                <a:sym typeface="Calibri"/>
              </a:rPr>
              <a:t>load:0x3fff0018,len:4</a:t>
            </a:r>
          </a:p>
          <a:p>
            <a:pPr hangingPunct="0"/>
            <a:r>
              <a:rPr lang="en-US" altLang="ko-KR" sz="1000" kern="0" dirty="0">
                <a:solidFill>
                  <a:srgbClr val="FFFFFF"/>
                </a:solidFill>
                <a:latin typeface="Calibri"/>
                <a:cs typeface="Calibri"/>
                <a:sym typeface="Calibri"/>
              </a:rPr>
              <a:t>load:0x3fff001c,len:5676</a:t>
            </a:r>
          </a:p>
          <a:p>
            <a:pPr hangingPunct="0"/>
            <a:r>
              <a:rPr lang="en-US" altLang="ko-KR" sz="1000" kern="0" dirty="0">
                <a:solidFill>
                  <a:srgbClr val="FFFFFF"/>
                </a:solidFill>
                <a:latin typeface="Calibri"/>
                <a:cs typeface="Calibri"/>
                <a:sym typeface="Calibri"/>
              </a:rPr>
              <a:t>load:0x40078000,len:14440</a:t>
            </a:r>
          </a:p>
          <a:p>
            <a:pPr hangingPunct="0"/>
            <a:r>
              <a:rPr lang="en-US" altLang="ko-KR" sz="1000" kern="0" dirty="0">
                <a:solidFill>
                  <a:srgbClr val="FFFFFF"/>
                </a:solidFill>
                <a:latin typeface="Calibri"/>
                <a:cs typeface="Calibri"/>
                <a:sym typeface="Calibri"/>
              </a:rPr>
              <a:t>load:0x40080400,len:4460</a:t>
            </a:r>
          </a:p>
          <a:p>
            <a:pPr hangingPunct="0"/>
            <a:r>
              <a:rPr lang="en-US" altLang="ko-KR" sz="1000" kern="0" dirty="0">
                <a:solidFill>
                  <a:srgbClr val="FFFFFF"/>
                </a:solidFill>
                <a:latin typeface="Calibri"/>
                <a:cs typeface="Calibri"/>
                <a:sym typeface="Calibri"/>
              </a:rPr>
              <a:t>entry 0x4008069c</a:t>
            </a:r>
          </a:p>
          <a:p>
            <a:pPr hangingPunct="0"/>
            <a:r>
              <a:rPr lang="en-US" altLang="ko-KR" sz="1000" kern="0" dirty="0">
                <a:solidFill>
                  <a:srgbClr val="FFFFFF"/>
                </a:solidFill>
                <a:latin typeface="Calibri"/>
                <a:cs typeface="Calibri"/>
                <a:sym typeface="Calibri"/>
              </a:rPr>
              <a:t>I (339) cpu_start: Pro cpu up.</a:t>
            </a:r>
          </a:p>
          <a:p>
            <a:pPr hangingPunct="0"/>
            <a:r>
              <a:rPr lang="en-US" altLang="ko-KR" sz="1000" kern="0" dirty="0">
                <a:solidFill>
                  <a:srgbClr val="FFFFFF"/>
                </a:solidFill>
                <a:latin typeface="Calibri"/>
                <a:cs typeface="Calibri"/>
                <a:sym typeface="Calibri"/>
              </a:rPr>
              <a:t>I (339) cpu_start: Application information:</a:t>
            </a:r>
          </a:p>
          <a:p>
            <a:pPr hangingPunct="0"/>
            <a:r>
              <a:rPr lang="en-US" altLang="ko-KR" sz="1000" kern="0" dirty="0">
                <a:solidFill>
                  <a:srgbClr val="FFFFFF"/>
                </a:solidFill>
                <a:latin typeface="Calibri"/>
                <a:cs typeface="Calibri"/>
                <a:sym typeface="Calibri"/>
              </a:rPr>
              <a:t>I (339) cpu_start: Project name:     switch_example</a:t>
            </a:r>
          </a:p>
          <a:p>
            <a:pPr hangingPunct="0"/>
            <a:r>
              <a:rPr lang="en-US" altLang="ko-KR" sz="1000" kern="0" dirty="0">
                <a:solidFill>
                  <a:srgbClr val="FFFFFF"/>
                </a:solidFill>
                <a:latin typeface="Calibri"/>
                <a:cs typeface="Calibri"/>
                <a:sym typeface="Calibri"/>
              </a:rPr>
              <a:t>I (342) cpu_start: App version:      v1.7.0-29-g3df85fe-dirty</a:t>
            </a:r>
          </a:p>
          <a:p>
            <a:pPr hangingPunct="0"/>
            <a:r>
              <a:rPr lang="en-US" altLang="ko-KR" sz="1000" kern="0" dirty="0">
                <a:solidFill>
                  <a:srgbClr val="FFFFFF"/>
                </a:solidFill>
                <a:latin typeface="Calibri"/>
                <a:cs typeface="Calibri"/>
                <a:sym typeface="Calibri"/>
              </a:rPr>
              <a:t>I (349) cpu_start: Compile time:     Dec 13 2021 16:45:39</a:t>
            </a:r>
          </a:p>
          <a:p>
            <a:pPr hangingPunct="0"/>
            <a:r>
              <a:rPr lang="en-US" altLang="ko-KR" sz="1000" kern="0" dirty="0">
                <a:solidFill>
                  <a:srgbClr val="FFFFFF"/>
                </a:solidFill>
                <a:latin typeface="Calibri"/>
                <a:cs typeface="Calibri"/>
                <a:sym typeface="Calibri"/>
              </a:rPr>
              <a:t>I (355) cpu_start: ELF file SHA256:  1a545297fa99736a...</a:t>
            </a:r>
          </a:p>
          <a:p>
            <a:pPr hangingPunct="0"/>
            <a:r>
              <a:rPr lang="en-US" altLang="ko-KR" sz="1000" kern="0" dirty="0">
                <a:solidFill>
                  <a:srgbClr val="FFFFFF"/>
                </a:solidFill>
                <a:latin typeface="Calibri"/>
                <a:cs typeface="Calibri"/>
                <a:sym typeface="Calibri"/>
              </a:rPr>
              <a:t>I (361) cpu_start: ESP-IDF:          v4.0.1-316-g48ea44f3d1</a:t>
            </a:r>
          </a:p>
          <a:p>
            <a:pPr hangingPunct="0"/>
            <a:r>
              <a:rPr lang="en-US" altLang="ko-KR" sz="1000" kern="0" dirty="0">
                <a:solidFill>
                  <a:srgbClr val="FFFFFF"/>
                </a:solidFill>
                <a:latin typeface="Calibri"/>
                <a:cs typeface="Calibri"/>
                <a:sym typeface="Calibri"/>
              </a:rPr>
              <a:t>I (367) cpu_start: Single core mode</a:t>
            </a:r>
          </a:p>
          <a:p>
            <a:pPr hangingPunct="0"/>
            <a:r>
              <a:rPr lang="en-US" altLang="ko-KR" sz="1000" kern="0" dirty="0">
                <a:solidFill>
                  <a:srgbClr val="FFFFFF"/>
                </a:solidFill>
                <a:latin typeface="Calibri"/>
                <a:cs typeface="Calibri"/>
                <a:sym typeface="Calibri"/>
              </a:rPr>
              <a:t>I (371) heap_init: Initializing. RAM available for dynamic allocation:</a:t>
            </a:r>
          </a:p>
          <a:p>
            <a:pPr hangingPunct="0"/>
            <a:r>
              <a:rPr lang="en-US" altLang="ko-KR" sz="1000" kern="0" dirty="0">
                <a:solidFill>
                  <a:srgbClr val="FFFFFF"/>
                </a:solidFill>
                <a:latin typeface="Calibri"/>
                <a:cs typeface="Calibri"/>
                <a:sym typeface="Calibri"/>
              </a:rPr>
              <a:t>I (378) heap_init: At 3FFAE6E0 len 00001920 (6 KiB): DRAM</a:t>
            </a:r>
          </a:p>
          <a:p>
            <a:pPr hangingPunct="0"/>
            <a:r>
              <a:rPr lang="en-US" altLang="ko-KR" sz="1000" kern="0" dirty="0">
                <a:solidFill>
                  <a:srgbClr val="FFFFFF"/>
                </a:solidFill>
                <a:latin typeface="Calibri"/>
                <a:cs typeface="Calibri"/>
                <a:sym typeface="Calibri"/>
              </a:rPr>
              <a:t>I (384) heap_init: At 3FFB9268 len 00026D98 (155 KiB): DRAM</a:t>
            </a:r>
          </a:p>
          <a:p>
            <a:pPr hangingPunct="0"/>
            <a:r>
              <a:rPr lang="en-US" altLang="ko-KR" sz="1000" kern="0" dirty="0">
                <a:solidFill>
                  <a:srgbClr val="FFFFFF"/>
                </a:solidFill>
                <a:latin typeface="Calibri"/>
                <a:cs typeface="Calibri"/>
                <a:sym typeface="Calibri"/>
              </a:rPr>
              <a:t>I (391) heap_init: At 3FFE0440 len 0001FBC0 (126 KiB): D/IRAM</a:t>
            </a:r>
          </a:p>
          <a:p>
            <a:pPr hangingPunct="0"/>
            <a:r>
              <a:rPr lang="en-US" altLang="ko-KR" sz="1000" kern="0" dirty="0">
                <a:solidFill>
                  <a:srgbClr val="FFFFFF"/>
                </a:solidFill>
                <a:latin typeface="Calibri"/>
                <a:cs typeface="Calibri"/>
                <a:sym typeface="Calibri"/>
              </a:rPr>
              <a:t>I (397) heap_init: At 40078000 len 00008000 (32 KiB): IRAM</a:t>
            </a:r>
          </a:p>
          <a:p>
            <a:pPr hangingPunct="0"/>
            <a:r>
              <a:rPr lang="en-US" altLang="ko-KR" sz="1000" kern="0" dirty="0">
                <a:solidFill>
                  <a:srgbClr val="FFFFFF"/>
                </a:solidFill>
                <a:latin typeface="Calibri"/>
                <a:cs typeface="Calibri"/>
                <a:sym typeface="Calibri"/>
              </a:rPr>
              <a:t>I (403) heap_init: At 400956BC len 0000A944 (42 KiB): IRAM</a:t>
            </a:r>
          </a:p>
          <a:p>
            <a:pPr hangingPunct="0"/>
            <a:r>
              <a:rPr lang="en-US" altLang="ko-KR" sz="1000" kern="0" dirty="0">
                <a:solidFill>
                  <a:srgbClr val="FFFFFF"/>
                </a:solidFill>
                <a:latin typeface="Calibri"/>
                <a:cs typeface="Calibri"/>
                <a:sym typeface="Calibri"/>
              </a:rPr>
              <a:t>I (409) cpu_start: Pro cpu start user code</a:t>
            </a:r>
          </a:p>
          <a:p>
            <a:pPr hangingPunct="0"/>
            <a:r>
              <a:rPr lang="en-US" altLang="ko-KR" sz="1000" kern="0" dirty="0">
                <a:solidFill>
                  <a:srgbClr val="FFFFFF"/>
                </a:solidFill>
                <a:latin typeface="Calibri"/>
                <a:cs typeface="Calibri"/>
                <a:sym typeface="Calibri"/>
              </a:rPr>
              <a:t>I (427) spi_flash: detected chip: generic</a:t>
            </a:r>
          </a:p>
          <a:p>
            <a:pPr hangingPunct="0"/>
            <a:r>
              <a:rPr lang="en-US" altLang="ko-KR" sz="1000" kern="0" dirty="0">
                <a:solidFill>
                  <a:srgbClr val="FFFFFF"/>
                </a:solidFill>
                <a:latin typeface="Calibri"/>
                <a:cs typeface="Calibri"/>
                <a:sym typeface="Calibri"/>
              </a:rPr>
              <a:t>I (427) spi_flash: flash io: qio</a:t>
            </a:r>
          </a:p>
        </p:txBody>
      </p:sp>
    </p:spTree>
    <p:extLst>
      <p:ext uri="{BB962C8B-B14F-4D97-AF65-F5344CB8AC3E}">
        <p14:creationId xmlns:p14="http://schemas.microsoft.com/office/powerpoint/2010/main" val="53706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 xmlns:a16="http://schemas.microsoft.com/office/drawing/2014/main" id="{21D4DF04-F016-4ACC-A553-C5E47D35D65E}"/>
              </a:ext>
            </a:extLst>
          </p:cNvPr>
          <p:cNvSpPr>
            <a:spLocks noGrp="1"/>
          </p:cNvSpPr>
          <p:nvPr>
            <p:ph type="body" sz="quarter" idx="13"/>
          </p:nvPr>
        </p:nvSpPr>
        <p:spPr/>
        <p:txBody>
          <a:bodyPr/>
          <a:lstStyle/>
          <a:p>
            <a:r>
              <a:rPr lang="en-US" altLang="ko-KR" dirty="0" smtClean="0"/>
              <a:t>UNIT 04</a:t>
            </a:r>
            <a:endParaRPr lang="ko-KR" altLang="en-US" dirty="0"/>
          </a:p>
        </p:txBody>
      </p:sp>
      <p:sp>
        <p:nvSpPr>
          <p:cNvPr id="104" name="텍스트 개체 틀 4">
            <a:extLst>
              <a:ext uri="{FF2B5EF4-FFF2-40B4-BE49-F238E27FC236}">
                <a16:creationId xmlns="" xmlns:a16="http://schemas.microsoft.com/office/drawing/2014/main" id="{3FF9E023-C7CF-4E7D-90EA-AEF51E7548F5}"/>
              </a:ext>
            </a:extLst>
          </p:cNvPr>
          <p:cNvSpPr>
            <a:spLocks noGrp="1"/>
          </p:cNvSpPr>
          <p:nvPr>
            <p:ph type="body" sz="quarter" idx="15"/>
          </p:nvPr>
        </p:nvSpPr>
        <p:spPr>
          <a:xfrm>
            <a:off x="541535" y="1523632"/>
            <a:ext cx="8785250" cy="643957"/>
          </a:xfrm>
        </p:spPr>
        <p:txBody>
          <a:bodyPr>
            <a:noAutofit/>
          </a:bodyPr>
          <a:lstStyle/>
          <a:p>
            <a:r>
              <a:rPr lang="en-US" altLang="ko-KR" dirty="0"/>
              <a:t>Check esp32 booting status whether it’s normal or not (2/3)</a:t>
            </a:r>
          </a:p>
          <a:p>
            <a:endParaRPr lang="en-US" altLang="ko-KR" dirty="0"/>
          </a:p>
          <a:p>
            <a:pPr marL="0" indent="0">
              <a:buNone/>
            </a:pPr>
            <a:endParaRPr lang="en-US" altLang="ko-KR" dirty="0"/>
          </a:p>
        </p:txBody>
      </p:sp>
      <p:sp>
        <p:nvSpPr>
          <p:cNvPr id="12" name="텍스트 개체 틀 1">
            <a:extLst>
              <a:ext uri="{FF2B5EF4-FFF2-40B4-BE49-F238E27FC236}">
                <a16:creationId xmlns="" xmlns:a16="http://schemas.microsoft.com/office/drawing/2014/main" id="{690C63E0-FF18-4001-BF92-9F790014A2B5}"/>
              </a:ext>
            </a:extLst>
          </p:cNvPr>
          <p:cNvSpPr>
            <a:spLocks noGrp="1"/>
          </p:cNvSpPr>
          <p:nvPr>
            <p:ph type="body" sz="quarter" idx="10"/>
          </p:nvPr>
        </p:nvSpPr>
        <p:spPr>
          <a:xfrm>
            <a:off x="455385" y="447880"/>
            <a:ext cx="7514354" cy="274320"/>
          </a:xfrm>
        </p:spPr>
        <p:txBody>
          <a:bodyPr/>
          <a:lstStyle/>
          <a:p>
            <a:r>
              <a:rPr lang="en-US" altLang="ko-KR" dirty="0" smtClean="0"/>
              <a:t>4.4. Add a Test Device</a:t>
            </a:r>
            <a:endParaRPr lang="en-US" altLang="ko-KR" dirty="0"/>
          </a:p>
        </p:txBody>
      </p:sp>
      <p:sp>
        <p:nvSpPr>
          <p:cNvPr id="6" name="TextBox 5"/>
          <p:cNvSpPr txBox="1"/>
          <p:nvPr/>
        </p:nvSpPr>
        <p:spPr>
          <a:xfrm>
            <a:off x="1172580" y="1818738"/>
            <a:ext cx="7560840" cy="455509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ko-KR" sz="1000" kern="0" dirty="0">
                <a:solidFill>
                  <a:srgbClr val="FFFFFF"/>
                </a:solidFill>
                <a:latin typeface="Calibri"/>
                <a:cs typeface="Calibri"/>
                <a:sym typeface="Calibri"/>
              </a:rPr>
              <a:t>I (427) cpu_start: Starting scheduler on PRO CPU.</a:t>
            </a:r>
          </a:p>
          <a:p>
            <a:pPr hangingPunct="0"/>
            <a:r>
              <a:rPr lang="en-US" altLang="ko-KR" sz="1000" kern="0" dirty="0">
                <a:solidFill>
                  <a:srgbClr val="FFFFFF"/>
                </a:solidFill>
                <a:latin typeface="Calibri"/>
                <a:cs typeface="Calibri"/>
                <a:sym typeface="Calibri"/>
              </a:rPr>
              <a:t>I (451) [IoT]: _dump_device_info(706) &gt; firmware_version: V20211213</a:t>
            </a:r>
          </a:p>
          <a:p>
            <a:pPr hangingPunct="0"/>
            <a:r>
              <a:rPr lang="en-US" altLang="ko-KR" sz="1000" kern="0" dirty="0">
                <a:solidFill>
                  <a:srgbClr val="FFFFFF"/>
                </a:solidFill>
                <a:latin typeface="Calibri"/>
                <a:cs typeface="Calibri"/>
                <a:sym typeface="Calibri"/>
              </a:rPr>
              <a:t>I (451) [IoT]: iot_bsp_wifi_init(178) &gt; [esp32] iot_bsp_wifi_init</a:t>
            </a:r>
          </a:p>
          <a:p>
            <a:pPr hangingPunct="0"/>
            <a:r>
              <a:rPr lang="en-US" altLang="ko-KR" sz="1000" kern="0" dirty="0">
                <a:solidFill>
                  <a:srgbClr val="FFFFFF"/>
                </a:solidFill>
                <a:latin typeface="Calibri"/>
                <a:cs typeface="Calibri"/>
                <a:sym typeface="Calibri"/>
              </a:rPr>
              <a:t>I (461) wifi:wifi driver task: 3ffc2478, prio:23, stack:6656, core=0</a:t>
            </a:r>
          </a:p>
          <a:p>
            <a:pPr hangingPunct="0"/>
            <a:r>
              <a:rPr lang="en-US" altLang="ko-KR" sz="1000" kern="0" dirty="0">
                <a:solidFill>
                  <a:srgbClr val="FFFFFF"/>
                </a:solidFill>
                <a:latin typeface="Calibri"/>
                <a:cs typeface="Calibri"/>
                <a:sym typeface="Calibri"/>
              </a:rPr>
              <a:t>I (461) system_api: Base MAC address is not set, read default base MAC address from BLK0 of EFUSE</a:t>
            </a:r>
          </a:p>
          <a:p>
            <a:pPr hangingPunct="0"/>
            <a:r>
              <a:rPr lang="en-US" altLang="ko-KR" sz="1000" kern="0" dirty="0">
                <a:solidFill>
                  <a:srgbClr val="FFFFFF"/>
                </a:solidFill>
                <a:latin typeface="Calibri"/>
                <a:cs typeface="Calibri"/>
                <a:sym typeface="Calibri"/>
              </a:rPr>
              <a:t>I (461) system_api: Base MAC address is not set, read default base MAC address from BLK0 of EFUSE</a:t>
            </a:r>
          </a:p>
          <a:p>
            <a:pPr hangingPunct="0"/>
            <a:r>
              <a:rPr lang="en-US" altLang="ko-KR" sz="1000" kern="0" dirty="0">
                <a:solidFill>
                  <a:srgbClr val="FFFFFF"/>
                </a:solidFill>
                <a:latin typeface="Calibri"/>
                <a:cs typeface="Calibri"/>
                <a:sym typeface="Calibri"/>
              </a:rPr>
              <a:t>I (481) wifi:wifi firmware version: 9156a0d</a:t>
            </a:r>
          </a:p>
          <a:p>
            <a:pPr hangingPunct="0"/>
            <a:r>
              <a:rPr lang="en-US" altLang="ko-KR" sz="1000" kern="0" dirty="0">
                <a:solidFill>
                  <a:srgbClr val="FFFFFF"/>
                </a:solidFill>
                <a:latin typeface="Calibri"/>
                <a:cs typeface="Calibri"/>
                <a:sym typeface="Calibri"/>
              </a:rPr>
              <a:t>I (481) wifi:config NVS flash: enabled</a:t>
            </a:r>
          </a:p>
          <a:p>
            <a:pPr hangingPunct="0"/>
            <a:r>
              <a:rPr lang="en-US" altLang="ko-KR" sz="1000" kern="0" dirty="0">
                <a:solidFill>
                  <a:srgbClr val="FFFFFF"/>
                </a:solidFill>
                <a:latin typeface="Calibri"/>
                <a:cs typeface="Calibri"/>
                <a:sym typeface="Calibri"/>
              </a:rPr>
              <a:t>I (481) wifi:config nano formating: disabled</a:t>
            </a:r>
          </a:p>
          <a:p>
            <a:pPr hangingPunct="0"/>
            <a:r>
              <a:rPr lang="en-US" altLang="ko-KR" sz="1000" kern="0" dirty="0">
                <a:solidFill>
                  <a:srgbClr val="FFFFFF"/>
                </a:solidFill>
                <a:latin typeface="Calibri"/>
                <a:cs typeface="Calibri"/>
                <a:sym typeface="Calibri"/>
              </a:rPr>
              <a:t>I (491) wifi:Init data frame dynamic rx buffer num: 32</a:t>
            </a:r>
          </a:p>
          <a:p>
            <a:pPr hangingPunct="0"/>
            <a:r>
              <a:rPr lang="en-US" altLang="ko-KR" sz="1000" kern="0" dirty="0">
                <a:solidFill>
                  <a:srgbClr val="FFFFFF"/>
                </a:solidFill>
                <a:latin typeface="Calibri"/>
                <a:cs typeface="Calibri"/>
                <a:sym typeface="Calibri"/>
              </a:rPr>
              <a:t>I (491) wifi:Init management frame dynamic rx buffer num: 32</a:t>
            </a:r>
          </a:p>
          <a:p>
            <a:pPr hangingPunct="0"/>
            <a:r>
              <a:rPr lang="en-US" altLang="ko-KR" sz="1000" kern="0" dirty="0">
                <a:solidFill>
                  <a:srgbClr val="FFFFFF"/>
                </a:solidFill>
                <a:latin typeface="Calibri"/>
                <a:cs typeface="Calibri"/>
                <a:sym typeface="Calibri"/>
              </a:rPr>
              <a:t>I (501) wifi:Init management short buffer num: 32</a:t>
            </a:r>
          </a:p>
          <a:p>
            <a:pPr hangingPunct="0"/>
            <a:r>
              <a:rPr lang="en-US" altLang="ko-KR" sz="1000" kern="0" dirty="0">
                <a:solidFill>
                  <a:srgbClr val="FFFFFF"/>
                </a:solidFill>
                <a:latin typeface="Calibri"/>
                <a:cs typeface="Calibri"/>
                <a:sym typeface="Calibri"/>
              </a:rPr>
              <a:t>I (501) wifi:Init dynamic tx buffer num: 32</a:t>
            </a:r>
          </a:p>
          <a:p>
            <a:pPr hangingPunct="0"/>
            <a:r>
              <a:rPr lang="en-US" altLang="ko-KR" sz="1000" kern="0" dirty="0">
                <a:solidFill>
                  <a:srgbClr val="FFFFFF"/>
                </a:solidFill>
                <a:latin typeface="Calibri"/>
                <a:cs typeface="Calibri"/>
                <a:sym typeface="Calibri"/>
              </a:rPr>
              <a:t>I (501) wifi:Init static rx buffer size: 1600</a:t>
            </a:r>
          </a:p>
          <a:p>
            <a:pPr hangingPunct="0"/>
            <a:r>
              <a:rPr lang="en-US" altLang="ko-KR" sz="1000" kern="0" dirty="0">
                <a:solidFill>
                  <a:srgbClr val="FFFFFF"/>
                </a:solidFill>
                <a:latin typeface="Calibri"/>
                <a:cs typeface="Calibri"/>
                <a:sym typeface="Calibri"/>
              </a:rPr>
              <a:t>I (511) wifi:Init static rx buffer num: 10</a:t>
            </a:r>
          </a:p>
          <a:p>
            <a:pPr hangingPunct="0"/>
            <a:r>
              <a:rPr lang="en-US" altLang="ko-KR" sz="1000" kern="0" dirty="0">
                <a:solidFill>
                  <a:srgbClr val="FFFFFF"/>
                </a:solidFill>
                <a:latin typeface="Calibri"/>
                <a:cs typeface="Calibri"/>
                <a:sym typeface="Calibri"/>
              </a:rPr>
              <a:t>I (511) wifi:Init dynamic rx buffer num: 32</a:t>
            </a:r>
          </a:p>
          <a:p>
            <a:pPr hangingPunct="0"/>
            <a:r>
              <a:rPr lang="en-US" altLang="ko-KR" sz="1000" kern="0" dirty="0">
                <a:solidFill>
                  <a:srgbClr val="FFFFFF"/>
                </a:solidFill>
                <a:latin typeface="Calibri"/>
                <a:cs typeface="Calibri"/>
                <a:sym typeface="Calibri"/>
              </a:rPr>
              <a:t>I (521) [IoT]: iot_bsp_wifi_init(216) &gt; [esp32] iot_bsp_wifi_init done</a:t>
            </a:r>
          </a:p>
          <a:p>
            <a:pPr hangingPunct="0"/>
            <a:r>
              <a:rPr lang="en-US" altLang="ko-KR" sz="1000" kern="0" dirty="0">
                <a:solidFill>
                  <a:srgbClr val="FFFFFF"/>
                </a:solidFill>
                <a:latin typeface="Calibri"/>
                <a:cs typeface="Calibri"/>
                <a:sym typeface="Calibri"/>
              </a:rPr>
              <a:t>I (521) [IoT]: st_conn_init(1372) &gt; previous error code[]</a:t>
            </a:r>
          </a:p>
          <a:p>
            <a:pPr hangingPunct="0"/>
            <a:r>
              <a:rPr lang="en-US" altLang="ko-KR" sz="1000" kern="0" dirty="0">
                <a:solidFill>
                  <a:srgbClr val="FFFFFF"/>
                </a:solidFill>
                <a:latin typeface="Calibri"/>
                <a:cs typeface="Calibri"/>
                <a:sym typeface="Calibri"/>
              </a:rPr>
              <a:t>I (531) [IoT]: st_conn_init(1380) &gt; stdk_version : 1.7.4</a:t>
            </a:r>
          </a:p>
          <a:p>
            <a:pPr hangingPunct="0"/>
            <a:r>
              <a:rPr lang="en-US" altLang="ko-KR" sz="1000" kern="0" dirty="0">
                <a:solidFill>
                  <a:srgbClr val="FFFFFF"/>
                </a:solidFill>
                <a:latin typeface="Calibri"/>
                <a:cs typeface="Calibri"/>
                <a:sym typeface="Calibri"/>
              </a:rPr>
              <a:t>I (541) gpio: GPIO[12]| InputEn: 0| OutputEn: 1| OpenDrain: 0| Pullup: 0| Pulldown: 1| Intr:0 </a:t>
            </a:r>
          </a:p>
          <a:p>
            <a:pPr hangingPunct="0"/>
            <a:r>
              <a:rPr lang="en-US" altLang="ko-KR" sz="1000" kern="0" dirty="0">
                <a:solidFill>
                  <a:srgbClr val="FFFFFF"/>
                </a:solidFill>
                <a:latin typeface="Calibri"/>
                <a:cs typeface="Calibri"/>
                <a:sym typeface="Calibri"/>
              </a:rPr>
              <a:t>I (541) gpio: GPIO[26]| InputEn: 0| OutputEn: 1| OpenDrain: 0| Pullup: 0| Pulldown: 1| Intr:0 </a:t>
            </a:r>
          </a:p>
          <a:p>
            <a:pPr hangingPunct="0"/>
            <a:r>
              <a:rPr lang="en-US" altLang="ko-KR" sz="1000" kern="0" dirty="0">
                <a:solidFill>
                  <a:srgbClr val="FFFFFF"/>
                </a:solidFill>
                <a:latin typeface="Calibri"/>
                <a:cs typeface="Calibri"/>
                <a:sym typeface="Calibri"/>
              </a:rPr>
              <a:t>I (551) gpio: GPIO[14]| InputEn: 0| OutputEn: 1| OpenDrain: 0| Pullup: 0| Pulldown: 1| Intr:0 </a:t>
            </a:r>
          </a:p>
          <a:p>
            <a:pPr hangingPunct="0"/>
            <a:r>
              <a:rPr lang="en-US" altLang="ko-KR" sz="1000" kern="0" dirty="0">
                <a:solidFill>
                  <a:srgbClr val="FFFFFF"/>
                </a:solidFill>
                <a:latin typeface="Calibri"/>
                <a:cs typeface="Calibri"/>
                <a:sym typeface="Calibri"/>
              </a:rPr>
              <a:t>I (561) gpio: GPIO[27]| InputEn: 0| OutputEn: 1| OpenDrain: 0| Pullup: 0| Pulldown: 1| Intr:0 </a:t>
            </a:r>
          </a:p>
          <a:p>
            <a:pPr hangingPunct="0"/>
            <a:r>
              <a:rPr lang="en-US" altLang="ko-KR" sz="1000" kern="0" dirty="0">
                <a:solidFill>
                  <a:srgbClr val="FFFFFF"/>
                </a:solidFill>
                <a:latin typeface="Calibri"/>
                <a:cs typeface="Calibri"/>
                <a:sym typeface="Calibri"/>
              </a:rPr>
              <a:t>I (571) gpio: GPIO[13]| InputEn: 1| OutputEn: 0| OpenDrain: 0| Pullup: 1| Pulldown: 0| Intr:3 </a:t>
            </a:r>
          </a:p>
          <a:p>
            <a:pPr hangingPunct="0"/>
            <a:r>
              <a:rPr lang="en-US" altLang="ko-KR" sz="1000" kern="0" dirty="0">
                <a:solidFill>
                  <a:srgbClr val="FFFFFF"/>
                </a:solidFill>
                <a:latin typeface="Calibri"/>
                <a:cs typeface="Calibri"/>
                <a:sym typeface="Calibri"/>
              </a:rPr>
              <a:t>I (2581) [IoT]: st_conn_start(1850) &gt; st_conn_start start (no-pin)</a:t>
            </a:r>
          </a:p>
          <a:p>
            <a:pPr hangingPunct="0"/>
            <a:r>
              <a:rPr lang="en-US" altLang="ko-KR" sz="1000" kern="0" dirty="0">
                <a:solidFill>
                  <a:srgbClr val="FFFFFF"/>
                </a:solidFill>
                <a:latin typeface="Calibri"/>
                <a:cs typeface="Calibri"/>
                <a:sym typeface="Calibri"/>
              </a:rPr>
              <a:t>I (2581) [IoT]: _do_iot_main_command(499) &gt; curr_main_cmd:10, curr_main_state:-1/-1</a:t>
            </a:r>
          </a:p>
          <a:p>
            <a:pPr hangingPunct="0"/>
            <a:r>
              <a:rPr lang="en-US" altLang="ko-KR" sz="1000" kern="0" dirty="0">
                <a:solidFill>
                  <a:srgbClr val="FFFFFF"/>
                </a:solidFill>
                <a:latin typeface="Calibri"/>
                <a:cs typeface="Calibri"/>
                <a:sym typeface="Calibri"/>
              </a:rPr>
              <a:t>I (2581) [IoT]: _do_update_timeout(200) &gt; Current timeout : 100000 for -1/0</a:t>
            </a:r>
          </a:p>
          <a:p>
            <a:pPr hangingPunct="0"/>
            <a:r>
              <a:rPr lang="en-US" altLang="ko-KR" sz="1000" kern="0" dirty="0">
                <a:solidFill>
                  <a:srgbClr val="FFFFFF"/>
                </a:solidFill>
                <a:latin typeface="Calibri"/>
                <a:cs typeface="Calibri"/>
                <a:sym typeface="Calibri"/>
              </a:rPr>
              <a:t>I (2591) [IoT]: _do_status_report(304) &gt; Call usr status_cb with 1/0</a:t>
            </a:r>
          </a:p>
          <a:p>
            <a:pPr hangingPunct="0"/>
            <a:r>
              <a:rPr lang="en-US" altLang="ko-KR" sz="1000" kern="0" dirty="0">
                <a:solidFill>
                  <a:srgbClr val="FFFFFF"/>
                </a:solidFill>
                <a:latin typeface="Calibri"/>
                <a:cs typeface="Calibri"/>
                <a:sym typeface="Calibri"/>
              </a:rPr>
              <a:t>status: 1, stat: 0</a:t>
            </a:r>
          </a:p>
        </p:txBody>
      </p:sp>
    </p:spTree>
    <p:extLst>
      <p:ext uri="{BB962C8B-B14F-4D97-AF65-F5344CB8AC3E}">
        <p14:creationId xmlns:p14="http://schemas.microsoft.com/office/powerpoint/2010/main" val="1607989025"/>
      </p:ext>
    </p:extLst>
  </p:cSld>
  <p:clrMapOvr>
    <a:masterClrMapping/>
  </p:clrMapOvr>
</p:sld>
</file>

<file path=ppt/theme/theme1.xml><?xml version="1.0" encoding="utf-8"?>
<a:theme xmlns:a="http://schemas.openxmlformats.org/drawingml/2006/main" name="1_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테마">
      <a:majorFont>
        <a:latin typeface="맑은 고딕"/>
        <a:ea typeface="맑은 고딕"/>
        <a:cs typeface="맑은 고딕"/>
      </a:majorFont>
      <a:minorFont>
        <a:latin typeface="Helvetica"/>
        <a:ea typeface="Helvetica"/>
        <a:cs typeface="Helvetica"/>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2264</TotalTime>
  <Words>10554</Words>
  <Application>Microsoft Office PowerPoint</Application>
  <PresentationFormat>A4 용지(210x297mm)</PresentationFormat>
  <Paragraphs>1613</Paragraphs>
  <Slides>111</Slides>
  <Notes>103</Notes>
  <HiddenSlides>0</HiddenSlides>
  <MMClips>2</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111</vt:i4>
      </vt:variant>
    </vt:vector>
  </HeadingPairs>
  <TitlesOfParts>
    <vt:vector size="128" baseType="lpstr">
      <vt:lpstr>Calibri Light</vt:lpstr>
      <vt:lpstr>SamsungOne 400</vt:lpstr>
      <vt:lpstr>맑은 고딕</vt:lpstr>
      <vt:lpstr>SamsungOne 400C</vt:lpstr>
      <vt:lpstr>Calibri</vt:lpstr>
      <vt:lpstr>SamsungOne 300</vt:lpstr>
      <vt:lpstr>Helvetica</vt:lpstr>
      <vt:lpstr>Arial</vt:lpstr>
      <vt:lpstr>Samsung Sharp Sans Bold</vt:lpstr>
      <vt:lpstr>SamsungOne 700</vt:lpstr>
      <vt:lpstr>Samsung Sharp Sans</vt:lpstr>
      <vt:lpstr>Samsung Sharp Sans Regular</vt:lpstr>
      <vt:lpstr>Samsung Sharp Sans Medium</vt:lpstr>
      <vt:lpstr>SamsungOne-700</vt:lpstr>
      <vt:lpstr>Arial Unicode MS</vt:lpstr>
      <vt:lpstr>Wingdings</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강성희/사회공헌단/Senior Professional/삼성전자</dc:creator>
  <cp:lastModifiedBy>Soomin Kim</cp:lastModifiedBy>
  <cp:revision>111</cp:revision>
  <dcterms:created xsi:type="dcterms:W3CDTF">2021-12-15T04:13:34Z</dcterms:created>
  <dcterms:modified xsi:type="dcterms:W3CDTF">2023-10-23T05:20:27Z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